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693400" cy="7556500"/>
  <p:notesSz cx="6858000" cy="9144000"/>
  <p:embeddedFontLst>
    <p:embeddedFont>
      <p:font typeface="Calibri" panose="020F0502020204030204" pitchFamily="34" charset="0"/>
      <p:regular r:id="rId16"/>
      <p:bold r:id="rId17"/>
      <p:italic r:id="rId18"/>
      <p:boldItalic r:id="rId19"/>
    </p:embeddedFont>
    <p:embeddedFont>
      <p:font typeface="GT Pressura" panose="020B0604020202020204" charset="0"/>
      <p:regular r:id="rId20"/>
    </p:embeddedFont>
    <p:embeddedFont>
      <p:font typeface="IBM Plex Sans Condensed Bold" panose="020B0604020202020204" charset="0"/>
      <p:regular r:id="rId21"/>
    </p:embeddedFont>
    <p:embeddedFont>
      <p:font typeface="Nunito"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Condensed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hana Malme" initials="JM" lastIdx="1" clrIdx="0">
    <p:extLst>
      <p:ext uri="{19B8F6BF-5375-455C-9EA6-DF929625EA0E}">
        <p15:presenceInfo xmlns:p15="http://schemas.microsoft.com/office/powerpoint/2012/main" userId="S::Juhana.Malme@kirkonulkomaanapu.fi::7aaebd6c-4595-4a78-b90f-a4ac31056f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887" autoAdjust="0"/>
  </p:normalViewPr>
  <p:slideViewPr>
    <p:cSldViewPr>
      <p:cViewPr>
        <p:scale>
          <a:sx n="90" d="100"/>
          <a:sy n="90" d="100"/>
        </p:scale>
        <p:origin x="17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1T09:54:47.950" idx="1">
    <p:pos x="10" y="10"/>
    <p:text>https://www.kouvolanseurakunnat.fi/documents/5372758/118798594/Laulu+yhteisest%C3%A4+leiv%C3%A4st%C3%A4+k%C3%A4siohjelma+.pdf/81406024-92a5-d8a9-7518-f5652693e6d0?t=1679131693259</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6927E-8528-41C9-9E39-B6AA6F4E26E2}" type="datetimeFigureOut">
              <a:rPr lang="fi-FI" smtClean="0"/>
              <a:t>5.3.2024</a:t>
            </a:fld>
            <a:endParaRPr lang="fi-FI"/>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E9D6A-110F-4F64-8D04-B3D520C40A42}" type="slidenum">
              <a:rPr lang="fi-FI" smtClean="0"/>
              <a:t>‹#›</a:t>
            </a:fld>
            <a:endParaRPr lang="fi-FI"/>
          </a:p>
        </p:txBody>
      </p:sp>
    </p:spTree>
    <p:extLst>
      <p:ext uri="{BB962C8B-B14F-4D97-AF65-F5344CB8AC3E}">
        <p14:creationId xmlns:p14="http://schemas.microsoft.com/office/powerpoint/2010/main" val="333430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aamattu.fi/1992/Matt.7.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Hartauskalenteri on tehty Kirkon Ulkomaanavun yhteyshenkilötyöryhmäläisten kanssa yhdessä. Seurakuntien työtekijät eripuolelta Suomea, ovat kirjoittaneet lyhyitä hartauksia, joita voi käyttää seurakuntien piirien ja kerhojen alkuhiljentymisinä ympäri vuoden. Hartauksien inspiraationa ovat toimineet vuoden 2024 seinäkalenterin kuvat.</a:t>
            </a:r>
          </a:p>
          <a:p>
            <a:endParaRPr lang="fi-FI" dirty="0"/>
          </a:p>
          <a:p>
            <a:r>
              <a:rPr lang="fi-FI" dirty="0"/>
              <a:t>Tiedostoa voi käyttää heijastamalla kuukauden kuvan näytölle. Hartaudet toimivat kuitenkin myös ilman dataprojektoria. Kuvaa voi katsella </a:t>
            </a:r>
            <a:r>
              <a:rPr lang="fi-FI" dirty="0" err="1"/>
              <a:t>KUAn</a:t>
            </a:r>
            <a:r>
              <a:rPr lang="fi-FI" dirty="0"/>
              <a:t> seinäkalenterista tai sen voi näyttää hartauden alussa oman tietokoneen näytöltä. </a:t>
            </a:r>
            <a:r>
              <a:rPr lang="fi-FI" dirty="0" err="1"/>
              <a:t>Hartausteksi</a:t>
            </a:r>
            <a:r>
              <a:rPr lang="fi-FI" dirty="0"/>
              <a:t> on kirjoitettu muistiinpanosivulle.</a:t>
            </a:r>
          </a:p>
          <a:p>
            <a:endParaRPr lang="fi-FI" dirty="0"/>
          </a:p>
          <a:p>
            <a:r>
              <a:rPr lang="fi-FI" dirty="0"/>
              <a:t>Kuvissa tai tekstissä ei mainita kuukautta, joten hartauden käyttö ei ole sidottu kyseiseen kuukauteen. Voit käyttää kaikkia hartauksia ympäri vuoden. </a:t>
            </a:r>
          </a:p>
          <a:p>
            <a:endParaRPr lang="fi-FI" dirty="0"/>
          </a:p>
          <a:p>
            <a:r>
              <a:rPr lang="fi-FI" dirty="0"/>
              <a:t>Useimpiin hartauksista liittyy virsiehdotus tai muuta musiikkia. Mukana on tieto mistä teoksesta kappaleen sanat löytyvät tai linkki mistä kappaleen voi kuunnella.</a:t>
            </a:r>
          </a:p>
          <a:p>
            <a:endParaRPr lang="fi-FI" dirty="0"/>
          </a:p>
          <a:p>
            <a:r>
              <a:rPr lang="fi-FI" dirty="0"/>
              <a:t>Hartauden tekijä on merkitty jokaisen hartauden loppuun.</a:t>
            </a:r>
          </a:p>
          <a:p>
            <a:endParaRPr lang="fi-FI" dirty="0"/>
          </a:p>
          <a:p>
            <a:r>
              <a:rPr lang="fi-FI" sz="1000" i="1" dirty="0"/>
              <a:t>TEKIJÖISTÄ:</a:t>
            </a:r>
            <a:br>
              <a:rPr lang="fi-FI" sz="1000" i="1" dirty="0"/>
            </a:br>
            <a:r>
              <a:rPr lang="fi-FI" sz="1000" i="1" dirty="0"/>
              <a:t>Yhteyshenkilötyöryhmä on Kirkon Ulkomaanavun seurakuntayhteyksien keskeinen neuvoa-antava, suunnitteleva ja edistävä toimielin, jossa on kaksi edustajaa jokaisesta hiippakunnasta. Työryhmä kokoontuu 4-5 kertaa vuodessa. Henkilöiden toimikausi on 2+2 vuotta. Yhteyshenkilöviestissä (sähköposti) ilmoitetaan aina milloin ja mistä voi vuorollaan hakea mukaan tähän innovatiiviseen ja inspiroivaan ryhmään.</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1</a:t>
            </a:fld>
            <a:endParaRPr lang="fi-FI"/>
          </a:p>
        </p:txBody>
      </p:sp>
    </p:spTree>
    <p:extLst>
      <p:ext uri="{BB962C8B-B14F-4D97-AF65-F5344CB8AC3E}">
        <p14:creationId xmlns:p14="http://schemas.microsoft.com/office/powerpoint/2010/main" val="3494044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Hymy. Vain katselemalla tätä kuvaa, aivosi tuottavat mielihyvähormoneja ja aivoisi haluavat myös vastata hymyyn. Hymyile.</a:t>
            </a:r>
          </a:p>
          <a:p>
            <a:r>
              <a:rPr lang="fi-FI" dirty="0"/>
              <a:t>Kosketus. Kosketus on voimakas viestinnän muoto. </a:t>
            </a:r>
            <a:r>
              <a:rPr lang="fi-FI" b="0" i="0" dirty="0">
                <a:solidFill>
                  <a:srgbClr val="040C28"/>
                </a:solidFill>
                <a:effectLst/>
                <a:latin typeface="Google Sans"/>
              </a:rPr>
              <a:t>Kosketus vähentää stressiä, vähentää ärtyneisyyttä ja levottomuutta, parantaa keskittymiskykyä ja rauhoittaa.</a:t>
            </a:r>
          </a:p>
          <a:p>
            <a:r>
              <a:rPr lang="fi-FI" b="0" i="0" dirty="0">
                <a:solidFill>
                  <a:srgbClr val="040C28"/>
                </a:solidFill>
                <a:effectLst/>
                <a:latin typeface="Google Sans"/>
              </a:rPr>
              <a:t>Apu. </a:t>
            </a:r>
            <a:r>
              <a:rPr lang="fi-FI" b="0" i="0" dirty="0">
                <a:solidFill>
                  <a:srgbClr val="333334"/>
                </a:solidFill>
                <a:effectLst/>
                <a:latin typeface="Gerbera"/>
              </a:rPr>
              <a:t>Hyvien tekojen tekeminen toisille, lisää merkityksellisyyden kokemusta ja vahvistaa omaakin hyvinvointia. Pyyteetön auttaminen</a:t>
            </a:r>
            <a:r>
              <a:rPr lang="fi-FI" b="0" i="0" dirty="0">
                <a:solidFill>
                  <a:srgbClr val="434343"/>
                </a:solidFill>
                <a:effectLst/>
                <a:latin typeface="Nunito" pitchFamily="2" charset="0"/>
              </a:rPr>
              <a:t> vähentää masennusta, parantaa elämänlaatua ja antaa ihmisille mahdollisuuden olla tyytyväisempiä elämäänsä.</a:t>
            </a:r>
            <a:endParaRPr lang="fi-FI" dirty="0"/>
          </a:p>
          <a:p>
            <a:endParaRPr lang="fi-FI" dirty="0"/>
          </a:p>
          <a:p>
            <a:r>
              <a:rPr lang="fi-FI" dirty="0"/>
              <a:t>Ystävällisyys on auttamista, hymyä ja läheisyyttä. </a:t>
            </a:r>
            <a:br>
              <a:rPr lang="fi-FI" dirty="0"/>
            </a:br>
            <a:r>
              <a:rPr lang="fi-FI" dirty="0"/>
              <a:t>Ystävällisyys on koko ihmiskuntaa yhdistävä kieli.</a:t>
            </a:r>
          </a:p>
          <a:p>
            <a:endParaRPr lang="fi-FI" dirty="0"/>
          </a:p>
          <a:p>
            <a:r>
              <a:rPr lang="fi-FI" dirty="0"/>
              <a:t>Virsiehdotus: 595</a:t>
            </a:r>
          </a:p>
          <a:p>
            <a:endParaRPr lang="fi-FI" dirty="0"/>
          </a:p>
          <a:p>
            <a:pPr algn="l" fontAlgn="base"/>
            <a:r>
              <a:rPr lang="fi-FI" dirty="0"/>
              <a:t>Rukous: </a:t>
            </a:r>
            <a:r>
              <a:rPr lang="fi-FI" b="0" i="0" dirty="0">
                <a:solidFill>
                  <a:srgbClr val="777777"/>
                </a:solidFill>
                <a:effectLst/>
                <a:latin typeface="Open Sans" panose="020B0606030504020204" pitchFamily="34" charset="0"/>
              </a:rPr>
              <a:t>Rakas Herra,</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anna minulle iloinen mieli,</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että meillä olisi tosi hauskaa.</a:t>
            </a:r>
          </a:p>
          <a:p>
            <a:pPr algn="l" fontAlgn="base"/>
            <a:r>
              <a:rPr lang="fi-FI" b="0" i="0" dirty="0">
                <a:solidFill>
                  <a:srgbClr val="777777"/>
                </a:solidFill>
                <a:effectLst/>
                <a:latin typeface="Open Sans" panose="020B0606030504020204" pitchFamily="34" charset="0"/>
              </a:rPr>
              <a:t>Sillä tämäkin kaikki on sinun lahjaasi,</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joka ei tulisi itsestään,</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ellet sinä sitä antaisi.</a:t>
            </a:r>
          </a:p>
          <a:p>
            <a:pPr algn="l" fontAlgn="base"/>
            <a:r>
              <a:rPr lang="fi-FI" b="0" i="0" dirty="0">
                <a:solidFill>
                  <a:srgbClr val="777777"/>
                </a:solidFill>
                <a:effectLst/>
                <a:latin typeface="Open Sans" panose="020B0606030504020204" pitchFamily="34" charset="0"/>
              </a:rPr>
              <a:t>Siksi pyydän Kristuksen tähden,</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anna minulle iloinen mieli,</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anna puhdas ilo,</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että olisin tänään ystävieni seurassa</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hyvällä tuulella,</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syntiä tekemättä.</a:t>
            </a:r>
            <a:br>
              <a:rPr lang="fi-FI" b="0" i="0" dirty="0">
                <a:solidFill>
                  <a:srgbClr val="777777"/>
                </a:solidFill>
                <a:effectLst/>
                <a:latin typeface="Open Sans" panose="020B0606030504020204" pitchFamily="34" charset="0"/>
              </a:rPr>
            </a:br>
            <a:r>
              <a:rPr lang="fi-FI" b="0" i="0" dirty="0">
                <a:solidFill>
                  <a:srgbClr val="777777"/>
                </a:solidFill>
                <a:effectLst/>
                <a:latin typeface="Open Sans" panose="020B0606030504020204" pitchFamily="34" charset="0"/>
              </a:rPr>
              <a:t>Aamen.</a:t>
            </a:r>
          </a:p>
          <a:p>
            <a:pPr algn="l" fontAlgn="base"/>
            <a:r>
              <a:rPr lang="fi-FI" b="0" i="0" dirty="0">
                <a:solidFill>
                  <a:srgbClr val="777777"/>
                </a:solidFill>
                <a:effectLst/>
                <a:latin typeface="Open Sans" panose="020B0606030504020204" pitchFamily="34" charset="0"/>
              </a:rPr>
              <a:t>(M. Luther)</a:t>
            </a:r>
          </a:p>
          <a:p>
            <a:br>
              <a:rPr lang="fi-FI" dirty="0"/>
            </a:br>
            <a:endParaRPr lang="fi-FI" dirty="0"/>
          </a:p>
          <a:p>
            <a:endParaRPr lang="fi-FI" dirty="0"/>
          </a:p>
          <a:p>
            <a:r>
              <a:rPr lang="fi-FI" i="1" dirty="0"/>
              <a:t>Tekijä</a:t>
            </a:r>
          </a:p>
          <a:p>
            <a:r>
              <a:rPr lang="fi-FI" i="1" dirty="0"/>
              <a:t>Juhana Malme</a:t>
            </a:r>
          </a:p>
          <a:p>
            <a:r>
              <a:rPr lang="fi-FI" i="1" dirty="0"/>
              <a:t>Kirkon Ulkomaanapu</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10</a:t>
            </a:fld>
            <a:endParaRPr lang="fi-FI"/>
          </a:p>
        </p:txBody>
      </p:sp>
    </p:spTree>
    <p:extLst>
      <p:ext uri="{BB962C8B-B14F-4D97-AF65-F5344CB8AC3E}">
        <p14:creationId xmlns:p14="http://schemas.microsoft.com/office/powerpoint/2010/main" val="300043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solidFill>
                  <a:srgbClr val="000000"/>
                </a:solidFill>
                <a:effectLst/>
                <a:latin typeface="Calibri" panose="020F0502020204030204" pitchFamily="34" charset="0"/>
                <a:ea typeface="Calibri" panose="020F0502020204030204" pitchFamily="34" charset="0"/>
              </a:rPr>
              <a:t>Me kristityt olemme yhden ruumiin, Kristuksen, jäseniä – monenlaisia osia yhdessä kokonaisuudessa. Siten olemme yhteydessä toisiimme. Yhden jäsenen kärsiessä kaikki kärsiessä, yhden saama kunnia on kaikkien ilo. (1. </a:t>
            </a:r>
            <a:r>
              <a:rPr lang="fi-FI" sz="1800" dirty="0" err="1">
                <a:solidFill>
                  <a:srgbClr val="000000"/>
                </a:solidFill>
                <a:effectLst/>
                <a:latin typeface="Calibri" panose="020F0502020204030204" pitchFamily="34" charset="0"/>
                <a:ea typeface="Calibri" panose="020F0502020204030204" pitchFamily="34" charset="0"/>
              </a:rPr>
              <a:t>Kor</a:t>
            </a:r>
            <a:r>
              <a:rPr lang="fi-FI" sz="1800" dirty="0">
                <a:solidFill>
                  <a:srgbClr val="000000"/>
                </a:solidFill>
                <a:effectLst/>
                <a:latin typeface="Calibri" panose="020F0502020204030204" pitchFamily="34" charset="0"/>
                <a:ea typeface="Calibri" panose="020F0502020204030204" pitchFamily="34" charset="0"/>
              </a:rPr>
              <a:t> 12:12-26) </a:t>
            </a:r>
            <a:endParaRPr lang="fi-FI" sz="1800" dirty="0">
              <a:effectLst/>
              <a:latin typeface="Calibri" panose="020F0502020204030204" pitchFamily="34" charset="0"/>
              <a:ea typeface="Calibri" panose="020F0502020204030204" pitchFamily="34" charset="0"/>
            </a:endParaRPr>
          </a:p>
          <a:p>
            <a:r>
              <a:rPr lang="fi-FI" sz="1800" dirty="0">
                <a:solidFill>
                  <a:srgbClr val="000000"/>
                </a:solidFill>
                <a:effectLst/>
                <a:latin typeface="Calibri" panose="020F0502020204030204" pitchFamily="34" charset="0"/>
                <a:ea typeface="Calibri" panose="020F0502020204030204" pitchFamily="34" charset="0"/>
              </a:rPr>
              <a:t>Me olemme yhden ihmiskunnan jäseniä. Voimme huolehtia siitä, että yhä harvemman tarvitsee kärsiä ja että yhä useampi pääsee kehittämään taitojaan, joilla tuoda iloa toisten ihmisten elämään. Me voimme – kunhan tahdomme. </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 </a:t>
            </a:r>
          </a:p>
          <a:p>
            <a:r>
              <a:rPr lang="fi-FI" sz="1800" dirty="0">
                <a:solidFill>
                  <a:srgbClr val="000000"/>
                </a:solidFill>
                <a:effectLst/>
                <a:latin typeface="Calibri" panose="020F0502020204030204" pitchFamily="34" charset="0"/>
                <a:ea typeface="Calibri" panose="020F0502020204030204" pitchFamily="34" charset="0"/>
              </a:rPr>
              <a:t>Virsi 448 Ei itää eikä länttäkään</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 </a:t>
            </a:r>
          </a:p>
          <a:p>
            <a:r>
              <a:rPr lang="fi-FI" sz="1800" dirty="0">
                <a:solidFill>
                  <a:srgbClr val="000000"/>
                </a:solidFill>
                <a:effectLst/>
                <a:latin typeface="Calibri" panose="020F0502020204030204" pitchFamily="34" charset="0"/>
                <a:ea typeface="Calibri" panose="020F0502020204030204" pitchFamily="34" charset="0"/>
              </a:rPr>
              <a:t>Rukous</a:t>
            </a:r>
            <a:endParaRPr lang="fi-FI" sz="1800" dirty="0">
              <a:effectLst/>
              <a:latin typeface="Calibri" panose="020F0502020204030204" pitchFamily="34" charset="0"/>
              <a:ea typeface="Calibri" panose="020F0502020204030204" pitchFamily="34" charset="0"/>
            </a:endParaRPr>
          </a:p>
          <a:p>
            <a:r>
              <a:rPr lang="fi-FI" sz="1800" dirty="0">
                <a:solidFill>
                  <a:srgbClr val="000000"/>
                </a:solidFill>
                <a:effectLst/>
                <a:latin typeface="Calibri" panose="020F0502020204030204" pitchFamily="34" charset="0"/>
                <a:ea typeface="Calibri" panose="020F0502020204030204" pitchFamily="34" charset="0"/>
              </a:rPr>
              <a:t>Jumala, anna meille herkkyyttä tuntea yhteytemme ihmiskunnan muiden jäsenten elämään. Herätä meidät tahtomaan sitä hyvää, mitä voimme tehdä, jotta kärsimys vähenisi ja ilo lisääntyisi. Aamen.</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Times New Roman" panose="02020603050405020304" pitchFamily="18" charset="0"/>
              </a:rPr>
              <a:t> </a:t>
            </a:r>
            <a:endParaRPr lang="fi-FI" sz="1800" dirty="0">
              <a:effectLst/>
              <a:latin typeface="Calibri" panose="020F0502020204030204" pitchFamily="34" charset="0"/>
              <a:ea typeface="Calibri" panose="020F0502020204030204" pitchFamily="34" charset="0"/>
            </a:endParaRPr>
          </a:p>
          <a:p>
            <a:endParaRPr lang="fi-FI" dirty="0"/>
          </a:p>
          <a:p>
            <a:r>
              <a:rPr lang="fi-FI" i="1" dirty="0"/>
              <a:t>Tekijä:</a:t>
            </a:r>
            <a:br>
              <a:rPr lang="fi-FI" i="1" dirty="0"/>
            </a:br>
            <a:r>
              <a:rPr lang="fi-FI" i="1" dirty="0"/>
              <a:t>Kalle Elonheimo</a:t>
            </a:r>
            <a:br>
              <a:rPr lang="fi-FI" i="1" dirty="0"/>
            </a:br>
            <a:r>
              <a:rPr lang="fi-FI" i="1" dirty="0"/>
              <a:t>Paimion seurakunta</a:t>
            </a:r>
          </a:p>
        </p:txBody>
      </p:sp>
      <p:sp>
        <p:nvSpPr>
          <p:cNvPr id="4" name="Slide Number Placeholder 3"/>
          <p:cNvSpPr>
            <a:spLocks noGrp="1"/>
          </p:cNvSpPr>
          <p:nvPr>
            <p:ph type="sldNum" sz="quarter" idx="5"/>
          </p:nvPr>
        </p:nvSpPr>
        <p:spPr/>
        <p:txBody>
          <a:bodyPr/>
          <a:lstStyle/>
          <a:p>
            <a:fld id="{F19E9D6A-110F-4F64-8D04-B3D520C40A42}" type="slidenum">
              <a:rPr lang="fi-FI" smtClean="0"/>
              <a:t>11</a:t>
            </a:fld>
            <a:endParaRPr lang="fi-FI"/>
          </a:p>
        </p:txBody>
      </p:sp>
    </p:spTree>
    <p:extLst>
      <p:ext uri="{BB962C8B-B14F-4D97-AF65-F5344CB8AC3E}">
        <p14:creationId xmlns:p14="http://schemas.microsoft.com/office/powerpoint/2010/main" val="181379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a:p>
            <a:r>
              <a:rPr lang="fi-FI" dirty="0" err="1"/>
              <a:t>Sananl</a:t>
            </a:r>
            <a:r>
              <a:rPr lang="fi-FI" dirty="0"/>
              <a:t>. 16:20</a:t>
            </a:r>
          </a:p>
          <a:p>
            <a:r>
              <a:rPr lang="fi-FI" dirty="0">
                <a:effectLst/>
              </a:rPr>
              <a:t>Joka harkiten toimii, saa kaikkea hyvää,</a:t>
            </a:r>
          </a:p>
          <a:p>
            <a:r>
              <a:rPr lang="fi-FI" dirty="0">
                <a:effectLst/>
              </a:rPr>
              <a:t>onni on sen, joka turvaa Herraan.</a:t>
            </a:r>
          </a:p>
          <a:p>
            <a:endParaRPr lang="fi-FI" dirty="0"/>
          </a:p>
          <a:p>
            <a:r>
              <a:rPr lang="fi-FI" dirty="0"/>
              <a:t>Omalla järkeilyllä, harkinnalla ja viisaudella saa aikaan hyvää. Oma ponnistelu, lahjakkuus ja työnteko voivat tuoda elämään paljon hyvältä tuntuvia asioita kuten vaurautta, vaikutusvaltaa ja vapaa-aikaa. Onnen takeena on kuitenkin Jumalaan turvaaminen. </a:t>
            </a:r>
          </a:p>
          <a:p>
            <a:endParaRPr lang="fi-FI" dirty="0"/>
          </a:p>
          <a:p>
            <a:r>
              <a:rPr lang="fi-FI" dirty="0"/>
              <a:t>Psalmi 91</a:t>
            </a:r>
          </a:p>
          <a:p>
            <a:endParaRPr lang="fi-FI" dirty="0"/>
          </a:p>
          <a:p>
            <a:r>
              <a:rPr lang="fi-FI" dirty="0"/>
              <a:t>Se, joka asuu Korkeimman suojassa</a:t>
            </a:r>
          </a:p>
          <a:p>
            <a:r>
              <a:rPr lang="fi-FI" dirty="0"/>
              <a:t>ja yöpyy Kaikkivaltiaan varjossa,</a:t>
            </a:r>
          </a:p>
          <a:p>
            <a:r>
              <a:rPr lang="fi-FI" dirty="0"/>
              <a:t>[…]</a:t>
            </a:r>
          </a:p>
          <a:p>
            <a:r>
              <a:rPr lang="fi-FI" dirty="0"/>
              <a:t>[ei] pelkää yön kauhuja</a:t>
            </a:r>
          </a:p>
          <a:p>
            <a:r>
              <a:rPr lang="fi-FI" dirty="0"/>
              <a:t>[eikä] päivällä lentävää nuolta,</a:t>
            </a:r>
          </a:p>
          <a:p>
            <a:r>
              <a:rPr lang="fi-FI" dirty="0"/>
              <a:t>[ei] ruttoa, joka liikkuu pimeässä,</a:t>
            </a:r>
          </a:p>
          <a:p>
            <a:r>
              <a:rPr lang="fi-FI" dirty="0"/>
              <a:t>[ei] tautia, joka riehuu keskellä päivää.</a:t>
            </a:r>
          </a:p>
          <a:p>
            <a:endParaRPr lang="fi-FI" dirty="0"/>
          </a:p>
          <a:p>
            <a:r>
              <a:rPr lang="fi-FI" dirty="0"/>
              <a:t>On onnellista olla herran kädellä ja siipien suojassa.</a:t>
            </a:r>
          </a:p>
          <a:p>
            <a:r>
              <a:rPr lang="fi-FI" dirty="0"/>
              <a:t>Näiden pelkojen sivuuttaminen merkitsee, että onnen saanut uskaltaa etsiä ja löytää niitä, jotka kaiken levottomuuden ja pahuuden keskellä yhä etsivät toivoa ja tarvitsevat tulla palvelluiksi.</a:t>
            </a:r>
          </a:p>
          <a:p>
            <a:r>
              <a:rPr lang="fi-FI" dirty="0"/>
              <a:t>Joka sunnuntai meidän lähetetään maailmaan messusta ”palvelemaan Herraa ja toinen toistanne iloiten”. Minkä ilon ja onnen Kristuksessa saammekaan palvellessamme toisiamme.</a:t>
            </a:r>
          </a:p>
          <a:p>
            <a:endParaRPr lang="fi-FI" dirty="0"/>
          </a:p>
          <a:p>
            <a:r>
              <a:rPr lang="fi-FI" dirty="0"/>
              <a:t>Virsiehdotus:</a:t>
            </a:r>
          </a:p>
          <a:p>
            <a:endParaRPr lang="fi-FI" dirty="0"/>
          </a:p>
          <a:p>
            <a:r>
              <a:rPr lang="fi-FI" dirty="0"/>
              <a:t>Rukous: </a:t>
            </a:r>
          </a:p>
          <a:p>
            <a:endParaRPr lang="fi-FI" dirty="0"/>
          </a:p>
          <a:p>
            <a:r>
              <a:rPr lang="fi-FI" i="1" dirty="0"/>
              <a:t>Tekijä</a:t>
            </a:r>
          </a:p>
          <a:p>
            <a:r>
              <a:rPr lang="fi-FI" i="1" dirty="0"/>
              <a:t>Juhana Malme</a:t>
            </a:r>
          </a:p>
          <a:p>
            <a:r>
              <a:rPr lang="fi-FI" i="1" dirty="0"/>
              <a:t>Kirkon Ulkomaanapu</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12</a:t>
            </a:fld>
            <a:endParaRPr lang="fi-FI"/>
          </a:p>
        </p:txBody>
      </p:sp>
    </p:spTree>
    <p:extLst>
      <p:ext uri="{BB962C8B-B14F-4D97-AF65-F5344CB8AC3E}">
        <p14:creationId xmlns:p14="http://schemas.microsoft.com/office/powerpoint/2010/main" val="131414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Mary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Asio</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tietää, että kymmenen lapsen ruokkiminen ei ole helppoa varsinkaan, jos aviomiestä ei ole näkynyt viiteen vuoteen. Etelä-Sudanissa 9000 perhettä on saanut tukea maanviljelykseen tai kalastukseen.</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Sitten kuningas sanoo oikealla puolellaan oleville: ’Tulkaa tänne, te Isäni siunaamat. Te saatte nyt periä valtakunnan, joka on ollut valmiina teitä varten maailman luomisesta asti. Minun oli nälkä, ja te annoitte minulle ruokaa. Minun oli jano, ja te annoitte minulle juotavaa. Minä olin koditon, ja te otitte minut luoksenne.”</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Matt 25: 34-35</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Mainoksessa sanotaan, että ruoka – mikä ihana tekosyy. Tämä mainos ärsyttää ihan joka kerta, kun sen kuulen. Ruoka ei ole koskaan tekosyy. Ruoka on elinehto- elämän ja kuoleman asia.  Meille länsimaissa monesti ruuasta on tullut hifistelyn tuotos; mitä eksoottisempaa, harvinaisempaa tai kalliimpaan ruokaa pääsen maistamaan, sitä hienompaa olen päässyt kokemaan. Tässä hifistelyssä helposti unohtuu se, että toisille ruoka todella on elämän ja kuoleman asia. Suurimmalla osalla ihmisistä ei ole mahdollisuutta valita, mitä tänään syötäisiin. Tärkeintä on, että padassa olisi edes jotain ja lasten suut saisi ruokittua. Niin kuin kuvassa Mary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Asiolla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i-FI"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Kuunteluehdotus: Arja Koriseva: Leipää,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lempee</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lämpöö</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800" b="0" i="0" dirty="0">
                <a:solidFill>
                  <a:srgbClr val="333333"/>
                </a:solidFill>
                <a:effectLst/>
                <a:latin typeface="Trade Gothic LT Std"/>
              </a:rPr>
              <a:t>Koriseva, Arja : Majakanvartijat, 2019)</a:t>
            </a:r>
            <a:br>
              <a:rPr lang="fi-FI" sz="1800" kern="100" dirty="0">
                <a:effectLst/>
                <a:latin typeface="Calibri" panose="020F0502020204030204" pitchFamily="34" charset="0"/>
                <a:ea typeface="Calibri" panose="020F0502020204030204" pitchFamily="34" charset="0"/>
                <a:cs typeface="Times New Roman" panose="02020603050405020304" pitchFamily="18" charset="0"/>
              </a:rPr>
            </a:b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https://youtu.be/l8-RuuqZZqM?feature=shared</a:t>
            </a:r>
          </a:p>
          <a:p>
            <a:pPr>
              <a:lnSpc>
                <a:spcPct val="107000"/>
              </a:lnSpc>
              <a:spcAft>
                <a:spcPts val="800"/>
              </a:spcAft>
            </a:pPr>
            <a:endParaRPr lang="fi-FI"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Rukous: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Kiitos Jeesus ihmisitä, jotka jakavat omastaan. Opeta meitä näkemään lähimmäisemme, joka tarvitsee apuamme. Anna sinun valosi loistaa kaikessa mitä teemme. Auta oikeudenmukaisuuden levitä yli laajan maailman. Kiitos, että sinä annat meille joka päivä voimaa hyvän tekemiseen, aamen.</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Tekijä:</a:t>
            </a:r>
            <a:br>
              <a:rPr lang="fi-FI" sz="1800" i="1" kern="100" dirty="0">
                <a:effectLst/>
                <a:latin typeface="Calibri" panose="020F0502020204030204" pitchFamily="34" charset="0"/>
                <a:ea typeface="Calibri" panose="020F0502020204030204" pitchFamily="34" charset="0"/>
                <a:cs typeface="Times New Roman" panose="02020603050405020304" pitchFamily="18" charset="0"/>
              </a:rPr>
            </a:b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Paula Raatikainen</a:t>
            </a:r>
            <a:br>
              <a:rPr lang="fi-FI" sz="1800" i="1" kern="100" dirty="0">
                <a:effectLst/>
                <a:latin typeface="Calibri" panose="020F0502020204030204" pitchFamily="34" charset="0"/>
                <a:ea typeface="Calibri" panose="020F0502020204030204" pitchFamily="34" charset="0"/>
                <a:cs typeface="Times New Roman" panose="02020603050405020304" pitchFamily="18" charset="0"/>
              </a:rPr>
            </a:b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Jyväskylän seurakunta</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13</a:t>
            </a:fld>
            <a:endParaRPr lang="fi-FI"/>
          </a:p>
        </p:txBody>
      </p:sp>
    </p:spTree>
    <p:extLst>
      <p:ext uri="{BB962C8B-B14F-4D97-AF65-F5344CB8AC3E}">
        <p14:creationId xmlns:p14="http://schemas.microsoft.com/office/powerpoint/2010/main" val="147859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Kuvan sitaatti on amerikkalaisen jalkapallon legendan </a:t>
            </a:r>
            <a:r>
              <a:rPr lang="fi-FI" dirty="0" err="1"/>
              <a:t>Vince</a:t>
            </a:r>
            <a:r>
              <a:rPr lang="fi-FI" dirty="0"/>
              <a:t> Lombardin. ”Se mitä me teemme sillä, mitä meillä on, kertoo sen, keitä me olemme.” </a:t>
            </a:r>
            <a:r>
              <a:rPr lang="fi-FI" dirty="0" err="1"/>
              <a:t>Vince</a:t>
            </a:r>
            <a:r>
              <a:rPr lang="fi-FI" dirty="0"/>
              <a:t> on harras katolilainen. Hänen elämänsä kolme keskeisintä asiaa olivat kristillinen (roomalaiskatolinen) usko, perhe ja jalkapallo. Pienenä alttaripoikana </a:t>
            </a:r>
            <a:r>
              <a:rPr lang="fi-FI" dirty="0" err="1"/>
              <a:t>Vince</a:t>
            </a:r>
            <a:r>
              <a:rPr lang="fi-FI" dirty="0"/>
              <a:t> haaveili papin ammatista. Koko elämänsä hän rukoili päivittäin ja kävi kirkossa vähintään kerran viikossa, joskus jopa päivittäin rukoilemassa seuraavasti: ”Jumalani, jos minun on kuoltava tänään tai äkillisesti milloin tahansa, haluan vastaanottaa ehtoollisen matkaeväänä. Haluan, että viimeinen ruokani on Vapahtajani ja Lunastajani ruumis ja veri; viimeiset sanani; Jeesus, Maria ja Joosef; viimeinen kiintymykseni, puhdas rakkaus Jumalaa kohtaan ja täydellinen katuminen synneistäni; viimeinen lohdutukseni kuolla pyhässä armossasi ja pyhässä rakkaudessasi.” </a:t>
            </a:r>
            <a:r>
              <a:rPr lang="fi-FI" dirty="0" err="1"/>
              <a:t>Vince</a:t>
            </a:r>
            <a:r>
              <a:rPr lang="fi-FI" dirty="0"/>
              <a:t> kutsui myös mielellään ystäviään ja valmentajana pelaajiaan kirkkoon kanssaan. Ihmisenä hänellä oli paljon epätäydellisyyttä. Vaikka hänellä oli sydämessään Jumalan rakkaus, hänkään ei aina kyennyt siitä rakkaudesta jakamaan. Siksi kuulen tämän sitaatin myös eräänlaisena rukouksena siitä, että sen mitä olemme lahjaksi ja armosta saaneet toteutuisi myös näkyväksi elämässämme tekojen kautta.</a:t>
            </a:r>
          </a:p>
          <a:p>
            <a:endParaRPr lang="fi-FI" dirty="0"/>
          </a:p>
          <a:p>
            <a:r>
              <a:rPr lang="fi-FI" dirty="0"/>
              <a:t>Virsiehdotus: 846 Korjuupäivän saapuessa</a:t>
            </a:r>
          </a:p>
          <a:p>
            <a:br>
              <a:rPr lang="fi-FI" dirty="0"/>
            </a:br>
            <a:r>
              <a:rPr lang="fi-FI" dirty="0"/>
              <a:t>Rukous: (Lombardin ennen ottelua rukoilemaa rukousta mukaillen)</a:t>
            </a:r>
            <a:br>
              <a:rPr lang="fi-FI" dirty="0"/>
            </a:br>
            <a:r>
              <a:rPr lang="fi-FI" dirty="0"/>
              <a:t>Emme rukoile saadaksemme voittoja. </a:t>
            </a:r>
            <a:br>
              <a:rPr lang="fi-FI" dirty="0"/>
            </a:br>
            <a:r>
              <a:rPr lang="fi-FI" dirty="0"/>
              <a:t>Rukoilemme, että teemme parhaamme emmekä loukkaa itseämme tai muita. </a:t>
            </a:r>
            <a:br>
              <a:rPr lang="fi-FI" dirty="0"/>
            </a:br>
            <a:r>
              <a:rPr lang="fi-FI" dirty="0"/>
              <a:t>Ja jokaisen päivän päätteeksi lausumamme rukous olkoon aina kiitosrukous.</a:t>
            </a:r>
            <a:br>
              <a:rPr lang="fi-FI" dirty="0"/>
            </a:br>
            <a:r>
              <a:rPr lang="fi-FI" dirty="0"/>
              <a:t>Aamen</a:t>
            </a:r>
          </a:p>
          <a:p>
            <a:endParaRPr lang="fi-FI" dirty="0"/>
          </a:p>
          <a:p>
            <a:endParaRPr lang="fi-FI" dirty="0"/>
          </a:p>
          <a:p>
            <a:r>
              <a:rPr lang="fi-FI" i="1" dirty="0"/>
              <a:t>Tekijä</a:t>
            </a:r>
          </a:p>
          <a:p>
            <a:r>
              <a:rPr lang="fi-FI" i="1" dirty="0"/>
              <a:t>Juhana Malme</a:t>
            </a:r>
          </a:p>
          <a:p>
            <a:r>
              <a:rPr lang="fi-FI" i="1" dirty="0"/>
              <a:t>Kirkon Ulkomaanapu</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2</a:t>
            </a:fld>
            <a:endParaRPr lang="fi-FI"/>
          </a:p>
        </p:txBody>
      </p:sp>
    </p:spTree>
    <p:extLst>
      <p:ext uri="{BB962C8B-B14F-4D97-AF65-F5344CB8AC3E}">
        <p14:creationId xmlns:p14="http://schemas.microsoft.com/office/powerpoint/2010/main" val="102881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a:p>
            <a:r>
              <a:rPr lang="fi-FI" b="0" i="0" dirty="0" err="1">
                <a:effectLst/>
                <a:latin typeface="NotoSans"/>
              </a:rPr>
              <a:t>Luuk</a:t>
            </a:r>
            <a:r>
              <a:rPr lang="fi-FI" b="0" i="0" dirty="0">
                <a:effectLst/>
                <a:latin typeface="NotoSans"/>
              </a:rPr>
              <a:t>. 6:43-45 </a:t>
            </a:r>
            <a:br>
              <a:rPr lang="fi-FI" b="0" i="0" dirty="0">
                <a:effectLst/>
                <a:latin typeface="NotoSans"/>
              </a:rPr>
            </a:br>
            <a:r>
              <a:rPr lang="fi-FI" b="0" i="0" dirty="0">
                <a:effectLst/>
                <a:latin typeface="NotoSans"/>
              </a:rPr>
              <a:t>”Yksikään hyvä puu ei tee kelvotonta hedelmää eikä yksikään kelvoton puu hyvää hedelmää. Hedelmästään jokainen puu tunnetaan. Eihän orjantappuroista koota viikunoita eikä piikkipensaasta poimita rypäleitä. Hyvä ihminen tuo sydämensä hyvyyden varastosta esiin hyvää, paha ihminen tuo pahuutensa varastosta esiin pahaa. Mitä sydän on täynnä, sitä suu puhuu.”</a:t>
            </a:r>
          </a:p>
          <a:p>
            <a:endParaRPr lang="fi-FI" b="0" i="0" dirty="0">
              <a:effectLst/>
              <a:latin typeface="NotoSans"/>
            </a:endParaRPr>
          </a:p>
          <a:p>
            <a:r>
              <a:rPr lang="fi-FI" dirty="0"/>
              <a:t>Hyvyyden varasto on ehtymätön, kun sen täyttää Jumalan rakkaudella. Se ei pelkästään tulvi ulos suun puheena vaan myös kohtaamisina, jotka eivät satuta. Hyvyyden välivarastona sydän on uskossaan väsymätön. Se luottaa tulevaan ja rakastaa rajoituksetta jokaista. Hyvän hedelmä on parasta jaettuna.</a:t>
            </a:r>
          </a:p>
          <a:p>
            <a:endParaRPr lang="fi-FI" dirty="0"/>
          </a:p>
          <a:p>
            <a:r>
              <a:rPr lang="fi-FI" dirty="0"/>
              <a:t>Virsiehdotus: 949 Kirkko olkoon niin kuin puu</a:t>
            </a:r>
          </a:p>
          <a:p>
            <a:endParaRPr lang="fi-FI" dirty="0"/>
          </a:p>
          <a:p>
            <a:r>
              <a:rPr lang="fi-FI" dirty="0"/>
              <a:t>Rukous: (Charles Dickensin lapsilleen kirjoittaman iltarukouksen innoittamana)</a:t>
            </a:r>
          </a:p>
          <a:p>
            <a:r>
              <a:rPr lang="fi-FI" dirty="0"/>
              <a:t>Oi Jumala, tee minut armolliseksi kaikille, äläkä koskaan anna minun olla julma yhdellekään olennolle. </a:t>
            </a:r>
          </a:p>
          <a:p>
            <a:r>
              <a:rPr lang="fi-FI" dirty="0"/>
              <a:t>Sillä jos olen julma jollekin, jopa köyhälle kärpäselle, Jumalani, joka olet niin hyvä, et pitäisi siitä, vaikka rakastakin minua. </a:t>
            </a:r>
          </a:p>
          <a:p>
            <a:r>
              <a:rPr lang="fi-FI" dirty="0"/>
              <a:t>Rukoilen Jumalaa siunaamaan ja varjelemaan meitä kaikkia tänä yönä ja ikuisesti, Jeesuksen Kristuksen, meidän Herramme, kautta. </a:t>
            </a:r>
          </a:p>
          <a:p>
            <a:r>
              <a:rPr lang="fi-FI" dirty="0"/>
              <a:t>Aamen.</a:t>
            </a:r>
          </a:p>
          <a:p>
            <a:endParaRPr lang="fi-FI" dirty="0"/>
          </a:p>
          <a:p>
            <a:endParaRPr lang="fi-FI" dirty="0"/>
          </a:p>
          <a:p>
            <a:r>
              <a:rPr lang="fi-FI" i="1" dirty="0"/>
              <a:t>Tekijä</a:t>
            </a:r>
          </a:p>
          <a:p>
            <a:r>
              <a:rPr lang="fi-FI" i="1" dirty="0"/>
              <a:t>Juhana Malme</a:t>
            </a:r>
          </a:p>
          <a:p>
            <a:r>
              <a:rPr lang="fi-FI" i="1" dirty="0"/>
              <a:t>Kirkon Ulkomaanapu</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3</a:t>
            </a:fld>
            <a:endParaRPr lang="fi-FI"/>
          </a:p>
        </p:txBody>
      </p:sp>
    </p:spTree>
    <p:extLst>
      <p:ext uri="{BB962C8B-B14F-4D97-AF65-F5344CB8AC3E}">
        <p14:creationId xmlns:p14="http://schemas.microsoft.com/office/powerpoint/2010/main" val="359190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Joka kerta kun menen uimaan tuntuu aluksi vaikealta mennä veteen, koska se tuntuu kylmältä. Ikävä luopua siitä lämmöstä, joka on iholla. Epämukavuusalueelleen meneminen vaatii päättäväisyyttä. Kun on tehnyt päätöksen se antaa sinnikkyyttä toteuttaa päätöksensä. Eniten sinnikkyyttä olen nähnyt niiden keskuudessa, joilla on kaikista vähiten valittavaa. Vaikka sinulta puuttuisi jalka, mutta olet päättänyt saada koulutuksen, kouluun mennään päivittäin kainalosauvoilla kilometrien päähän. Sinnikkyyden taustalla on periksiantamatonta toivoa.</a:t>
            </a:r>
          </a:p>
          <a:p>
            <a:endParaRPr lang="fi-FI" dirty="0"/>
          </a:p>
          <a:p>
            <a:r>
              <a:rPr lang="fi-FI" dirty="0"/>
              <a:t>Virsiehdotus: 396</a:t>
            </a:r>
          </a:p>
          <a:p>
            <a:endParaRPr lang="fi-FI" dirty="0"/>
          </a:p>
          <a:p>
            <a:r>
              <a:rPr lang="fi-FI" dirty="0"/>
              <a:t>Rukous: Kun olen päättämätön, ohjaa minua oikeaan suuntaan. Anna voimia ja sinnikkyyttä toimia hyvien tavoitteitteni eteen. Aamen</a:t>
            </a:r>
          </a:p>
          <a:p>
            <a:endParaRPr lang="fi-FI" dirty="0"/>
          </a:p>
          <a:p>
            <a:r>
              <a:rPr lang="fi-FI" i="1" dirty="0"/>
              <a:t>Tekijä</a:t>
            </a:r>
          </a:p>
          <a:p>
            <a:r>
              <a:rPr lang="fi-FI" i="1" dirty="0"/>
              <a:t>Juhana Malme</a:t>
            </a:r>
          </a:p>
          <a:p>
            <a:r>
              <a:rPr lang="fi-FI" i="1" dirty="0"/>
              <a:t>Kirkon Ulkomaanapu</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4</a:t>
            </a:fld>
            <a:endParaRPr lang="fi-FI"/>
          </a:p>
        </p:txBody>
      </p:sp>
    </p:spTree>
    <p:extLst>
      <p:ext uri="{BB962C8B-B14F-4D97-AF65-F5344CB8AC3E}">
        <p14:creationId xmlns:p14="http://schemas.microsoft.com/office/powerpoint/2010/main" val="24996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Jeesus kutsui lapsia luokseen, koska Jumalan valtakunta on lasten kaltainen. Eräällä kristillisellä radiokanavalla puhuja pohti iäisyyskysymyksiä. Hän oli myös pyöritellyt ajatusta siitä, että olemmeko paratiisissa kaikki Jumalan jalkojen juuressa onnellisesti leikkiviä lapsia. Se on hieno kuva. Lapsuuteen kuuluu leikki, riemu, ilo, viattomuus, luottamus ja ennakkoluulottomuus. Jos näitä pystyisimme säilyttämään enemmän myös aikuisuudessa, kenties Jumalan valtakunta voisi tulla lähemmäs jo tässä ja tänään. </a:t>
            </a:r>
          </a:p>
          <a:p>
            <a:endParaRPr lang="fi-FI" dirty="0"/>
          </a:p>
          <a:p>
            <a:r>
              <a:rPr lang="fi-FI" dirty="0"/>
              <a:t>Virsiehdotus: 492 Ystävä </a:t>
            </a:r>
            <a:r>
              <a:rPr lang="fi-FI" dirty="0" err="1"/>
              <a:t>sä</a:t>
            </a:r>
            <a:r>
              <a:rPr lang="fi-FI" dirty="0"/>
              <a:t> lapsien.</a:t>
            </a:r>
          </a:p>
          <a:p>
            <a:endParaRPr lang="fi-FI" dirty="0"/>
          </a:p>
          <a:p>
            <a:r>
              <a:rPr lang="fi-FI" dirty="0"/>
              <a:t>Rukous: Palauta minua aina uudestaan lähemmäs lapsuuteni luottamusta. Vahvista uskoani sellaiseksi, jossa on tilaa yllättyä, hämmästyä ja oppia. Siunaan tämän maailman lapsia viisaudella, jotta tulevat sukupolvet voisivat olla entisiä lähempänä Sinua ja säilyttää kestävän rauhan sydämessään. Aamen.</a:t>
            </a:r>
          </a:p>
          <a:p>
            <a:endParaRPr lang="fi-FI" dirty="0"/>
          </a:p>
          <a:p>
            <a:endParaRPr lang="fi-FI" dirty="0"/>
          </a:p>
          <a:p>
            <a:r>
              <a:rPr lang="fi-FI" i="1" dirty="0"/>
              <a:t>Tekijä</a:t>
            </a:r>
          </a:p>
          <a:p>
            <a:r>
              <a:rPr lang="fi-FI" i="1" dirty="0"/>
              <a:t>Juhana Malme</a:t>
            </a:r>
          </a:p>
          <a:p>
            <a:r>
              <a:rPr lang="fi-FI" i="1" dirty="0"/>
              <a:t>Kirkon Ulkomaanapu</a:t>
            </a:r>
          </a:p>
        </p:txBody>
      </p:sp>
      <p:sp>
        <p:nvSpPr>
          <p:cNvPr id="4" name="Slide Number Placeholder 3"/>
          <p:cNvSpPr>
            <a:spLocks noGrp="1"/>
          </p:cNvSpPr>
          <p:nvPr>
            <p:ph type="sldNum" sz="quarter" idx="5"/>
          </p:nvPr>
        </p:nvSpPr>
        <p:spPr/>
        <p:txBody>
          <a:bodyPr/>
          <a:lstStyle/>
          <a:p>
            <a:fld id="{F19E9D6A-110F-4F64-8D04-B3D520C40A42}" type="slidenum">
              <a:rPr lang="fi-FI" smtClean="0"/>
              <a:t>5</a:t>
            </a:fld>
            <a:endParaRPr lang="fi-FI"/>
          </a:p>
        </p:txBody>
      </p:sp>
    </p:spTree>
    <p:extLst>
      <p:ext uri="{BB962C8B-B14F-4D97-AF65-F5344CB8AC3E}">
        <p14:creationId xmlns:p14="http://schemas.microsoft.com/office/powerpoint/2010/main" val="265479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Miten helposti itsekkyys ja oman saavutetun elintason ylläpitäminen syrjäyttävät lähimmäisen rakkauden ja vastuun maailmantilasta. Juuri nyt en pysty lahjoittamaan keräykseen, koska pitää varata rahaa kesälomamatkalle. Juuri nyt en ehdi käymään luonasi, koska menen kuntosalille. Juuri nyt ei ole aika auttaa muita maita, koska meillä on omiakin ongelmia. Mutta kesäloman jälkeen ostetaan talvilomia tai uusi puhelin, kuntosalin lisäksi pitää käydä elokuvissa, lenkillä ja saada olla ihan omassa rauhassa ja vaikka oman maan talous olisi kunnossa nyt on syytä varautua tulevaan ja säästää. Ei tule sitä ”nyt” hetkeä, on vain päättymätön ”ei koskaan”. Siksi jokainen hetki on ”nyt”. </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Virsiehdotus: </a:t>
            </a:r>
            <a:r>
              <a:rPr lang="fi-FI" b="0" i="0" dirty="0">
                <a:solidFill>
                  <a:srgbClr val="FFFFFF"/>
                </a:solidFill>
                <a:effectLst/>
                <a:latin typeface="Open Sans" panose="020B0606030504020204" pitchFamily="34" charset="0"/>
              </a:rPr>
              <a:t>959 </a:t>
            </a:r>
            <a:r>
              <a:rPr lang="fi-FI" b="0" i="0" dirty="0">
                <a:solidFill>
                  <a:srgbClr val="FFFFFF"/>
                </a:solidFill>
                <a:effectLst/>
                <a:latin typeface="Martti"/>
              </a:rPr>
              <a:t>Saapua yhteiseen pöytään</a:t>
            </a:r>
            <a:endParaRPr lang="fi-FI" dirty="0"/>
          </a:p>
          <a:p>
            <a:endParaRPr lang="fi-FI" dirty="0"/>
          </a:p>
          <a:p>
            <a:r>
              <a:rPr lang="fi-FI" dirty="0"/>
              <a:t>Rukous: Sinun omastasi haluan jakaa sitä yhteistä hyvää, jolla maailmaa haluat ravita. Varjele minua </a:t>
            </a:r>
            <a:r>
              <a:rPr lang="fi-FI" dirty="0" err="1"/>
              <a:t>kyynistymästä</a:t>
            </a:r>
            <a:r>
              <a:rPr lang="fi-FI" dirty="0"/>
              <a:t> ja muuttumasta itsekkääksi. Avaa sydämeni tämän maailman muuttamiselle.</a:t>
            </a:r>
          </a:p>
          <a:p>
            <a:endParaRPr lang="fi-FI" dirty="0"/>
          </a:p>
          <a:p>
            <a:endParaRPr lang="fi-FI" dirty="0"/>
          </a:p>
          <a:p>
            <a:r>
              <a:rPr lang="fi-FI" i="1" dirty="0"/>
              <a:t>Tekijä</a:t>
            </a:r>
          </a:p>
          <a:p>
            <a:r>
              <a:rPr lang="fi-FI" i="1" dirty="0"/>
              <a:t>Juhana Malme</a:t>
            </a:r>
          </a:p>
          <a:p>
            <a:r>
              <a:rPr lang="fi-FI" i="1" dirty="0"/>
              <a:t>Kirkon Ulkomaanapu</a:t>
            </a:r>
          </a:p>
          <a:p>
            <a:endParaRPr lang="fi-FI" dirty="0"/>
          </a:p>
        </p:txBody>
      </p:sp>
      <p:sp>
        <p:nvSpPr>
          <p:cNvPr id="4" name="Slide Number Placeholder 3"/>
          <p:cNvSpPr>
            <a:spLocks noGrp="1"/>
          </p:cNvSpPr>
          <p:nvPr>
            <p:ph type="sldNum" sz="quarter" idx="5"/>
          </p:nvPr>
        </p:nvSpPr>
        <p:spPr/>
        <p:txBody>
          <a:bodyPr/>
          <a:lstStyle/>
          <a:p>
            <a:fld id="{F19E9D6A-110F-4F64-8D04-B3D520C40A42}" type="slidenum">
              <a:rPr lang="fi-FI" smtClean="0"/>
              <a:t>6</a:t>
            </a:fld>
            <a:endParaRPr lang="fi-FI"/>
          </a:p>
        </p:txBody>
      </p:sp>
    </p:spTree>
    <p:extLst>
      <p:ext uri="{BB962C8B-B14F-4D97-AF65-F5344CB8AC3E}">
        <p14:creationId xmlns:p14="http://schemas.microsoft.com/office/powerpoint/2010/main" val="29963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Mikä rohkaisee, piristää ja välittää ilon viestiä? Mikä on elämän väri? Se on keltainen. Tuo auringon, lämmön, onnen ja toivon väri. Keltainen symboloi optimismia, uskallusta ja virkeyttä. Keltainen on kesän väri, valon väri. Kesän kasvun ihme syntyy valosta ja oikeanlaisista olosuhteista. </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Keltainen on Ukrainan lipun väri sinisen rinnalla. Värit symboloivat maan viljavia peltoja ja kirkasta taivasta. Ukrainan taivas on ollut jo useamman vuoden synkkänä ja pellot runneltuina Venäjän hyökkäyssodan vuoksi. Syvä toive on, että vielä kerran Ukrainan maa ja ihmiset saavat elää vapaina, saavat elää elämän ihanaa kapinalaulua todeksi. </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Sota-ajan keskellä Kirkon Ulkomaanapu vie keltaisen kaltaista apua, iloa ja toivoa ukrainalaisille. Sodan tuhoamia kouluja korjataan ja lapsille järjestetään psykososiaalista tukea. Se tarkoittaa käytännössä esimerkiksi kesäkerhojen iloista pallonpeluuta ja muita riemua tuottavia aktiviteetteja lapsille ja nuorille. </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Kuvan koululaiset ovat keskittyneet futiksen peluuseen ja voivat hetkeksi unohtaa arjen ikävät asiat. Maalia vartioi koulupoika kravatissaan. Hän on kenties ollut jossain virallisessa tilaisuudessa. Nyt on kuitenkin lupa löysätä solmuketta ja vaihtaa vapaalle! Nyt on lupa nauttia Luojan luomasta kesän keltaisesta ja liittyä elämän ihanaan kapinalauluun. Valo voittaa!</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Lauluehdotus: Me saamme kasvaa (Jaakko Löytty, Markus Koskinen) – Nuoren Seurakunnan Veisukirja 2005</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pPr>
              <a:lnSpc>
                <a:spcPct val="107000"/>
              </a:lnSpc>
              <a:spcAft>
                <a:spcPts val="800"/>
              </a:spcAft>
            </a:pPr>
            <a:r>
              <a:rPr lang="fi-FI" dirty="0"/>
              <a:t>Rukous: </a:t>
            </a: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Pyhä Jumala, kesän keltaisen Luoja.</a:t>
            </a: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Kiitos valosta, kiitos muhevan mullan salaisuudesta.</a:t>
            </a: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Anna avun siementen versoa vahvoiksi elämän puiksi.</a:t>
            </a: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Anna ihmisille kaikkialla maailmassa hymy huulille,</a:t>
            </a: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riemu rintaan ja toivon tuulia askelten alle.</a:t>
            </a:r>
          </a:p>
          <a:p>
            <a:endParaRPr lang="fi-FI" dirty="0"/>
          </a:p>
          <a:p>
            <a:r>
              <a:rPr lang="fi-FI" i="1" dirty="0"/>
              <a:t>Tekijä:</a:t>
            </a:r>
            <a:br>
              <a:rPr lang="fi-FI" i="1" dirty="0"/>
            </a:br>
            <a:r>
              <a:rPr lang="fi-FI" i="1" dirty="0"/>
              <a:t>Mervi Vähätalo</a:t>
            </a:r>
            <a:br>
              <a:rPr lang="fi-FI" i="1" dirty="0"/>
            </a:br>
            <a:r>
              <a:rPr lang="fi-FI" i="1" dirty="0"/>
              <a:t>Nokian seurakunta</a:t>
            </a:r>
          </a:p>
        </p:txBody>
      </p:sp>
      <p:sp>
        <p:nvSpPr>
          <p:cNvPr id="4" name="Slide Number Placeholder 3"/>
          <p:cNvSpPr>
            <a:spLocks noGrp="1"/>
          </p:cNvSpPr>
          <p:nvPr>
            <p:ph type="sldNum" sz="quarter" idx="5"/>
          </p:nvPr>
        </p:nvSpPr>
        <p:spPr/>
        <p:txBody>
          <a:bodyPr/>
          <a:lstStyle/>
          <a:p>
            <a:fld id="{F19E9D6A-110F-4F64-8D04-B3D520C40A42}" type="slidenum">
              <a:rPr lang="fi-FI" smtClean="0"/>
              <a:t>7</a:t>
            </a:fld>
            <a:endParaRPr lang="fi-FI"/>
          </a:p>
        </p:txBody>
      </p:sp>
    </p:spTree>
    <p:extLst>
      <p:ext uri="{BB962C8B-B14F-4D97-AF65-F5344CB8AC3E}">
        <p14:creationId xmlns:p14="http://schemas.microsoft.com/office/powerpoint/2010/main" val="203311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Kuvittele eteesi kulho, joka on täytetty isoilla kivillä. Onko kulho mielestäsi täysi? Kulho näyttää täydeltä, mutta sinne mahtuu vielä pienempiä kiviä sekä hiekkaa. Kun kulhoon lisää pieniä kiviä sekä hiekkaa, alkaa kulho näyttää aika täydeltä, mutta sinne voidaan saada vielä mahtumaan vähän lisää, nimittäin vedellä voimme täyttää kulhon kaikki loputkin pienet kolot, jonne kivet ja hiekka eivät ole mahtuneet.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Monesti me toimimme omassa elämässämme niin, että täytämme sen tuon kuvatun kulhon tavoin äärimmilleen erilaisilla asioilla. Isoimpina pohjalla voi olla perhe, parisuhde, työ ja arkeen liittyvät käytännön asiat. Pienempiä elämää täyttäviä asioita ovat monesti arjen pienet askareet ja muistamiset, kuten onko lapsella oikeanlaiset ulkoiluvaatteet pakattuna päiväkotireppuun, onko koululainen lukenut kokeeseen tai onko laskut maksettu ajallaan ja autokin pitäisi muistaa katsastaa. Arjen pyörityksessä täytämme kulhomme pikavauhtia erilaisilla asioilla äärimmilleen ja unohdamme hengittää ja hidastaa.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Voisimmeko kääntää ajatuksemme toisinpäin ja täyttääkin kulhomme ensin vedellä, jolloin tilaa kuormittaville asioille on vähemmän ja tällöin kulhosta täytyy ottaa välillä kiviä pois, jotta uusia mahtuu tilalle, ettei vesi valu kulhosta yli? Vesi on tällöin elämän kallein ja tärkein asia, josta me haluamme pitää huolta päästäksemme pitkälle tässä elämässä.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Virsi ehdotus 510 </a:t>
            </a:r>
          </a:p>
          <a:p>
            <a:endParaRPr lang="fi-FI" dirty="0"/>
          </a:p>
          <a:p>
            <a:pPr>
              <a:lnSpc>
                <a:spcPct val="107000"/>
              </a:lnSpc>
              <a:spcAft>
                <a:spcPts val="800"/>
              </a:spcAft>
            </a:pPr>
            <a:r>
              <a:rPr lang="fi-FI" dirty="0"/>
              <a:t>Rukous: </a:t>
            </a:r>
            <a:r>
              <a:rPr lang="fi-FI" sz="1200" dirty="0">
                <a:effectLst/>
                <a:latin typeface="Calibri" panose="020F0502020204030204" pitchFamily="34" charset="0"/>
                <a:ea typeface="Calibri" panose="020F0502020204030204" pitchFamily="34" charset="0"/>
                <a:cs typeface="Times New Roman" panose="02020603050405020304" pitchFamily="18" charset="0"/>
              </a:rPr>
              <a:t>Rakas Taivaallinen Isä. Siunaa ja varjele kaikkia niitä maita, joissa kärsitään kuivuudesta ja puhtaasta vedestä on pulaa. Anna näille ihmisille viisautta ja voimaa kestää kurjuuden keskellä. Taivaallinen Isä. Hyvinvointimaissa me ihmiset kärsimme toisenlaisen veden puutteesta, ja täytämme elämämme erilaisilla meitä kuormittavilla asioilla. Anna meille viisautta ja voimaa karsia elämäämme ja nähdä elämässämme hidastamisen tärkeys. Aamen.</a:t>
            </a:r>
          </a:p>
          <a:p>
            <a:pPr>
              <a:lnSpc>
                <a:spcPct val="107000"/>
              </a:lnSpc>
              <a:spcAft>
                <a:spcPts val="800"/>
              </a:spcAft>
            </a:pPr>
            <a:r>
              <a:rPr lang="fi-FI" sz="1200" dirty="0">
                <a:effectLst/>
                <a:latin typeface="Calibri" panose="020F0502020204030204" pitchFamily="34" charset="0"/>
                <a:ea typeface="Calibri" panose="020F0502020204030204" pitchFamily="34" charset="0"/>
                <a:cs typeface="Times New Roman" panose="02020603050405020304" pitchFamily="18" charset="0"/>
              </a:rPr>
              <a:t> </a:t>
            </a:r>
          </a:p>
          <a:p>
            <a:r>
              <a:rPr lang="fi-FI" i="1" dirty="0"/>
              <a:t>Tekijä:</a:t>
            </a:r>
            <a:br>
              <a:rPr lang="fi-FI" i="1" dirty="0"/>
            </a:br>
            <a:r>
              <a:rPr lang="fi-FI" i="1" dirty="0"/>
              <a:t>Niina Hautala</a:t>
            </a:r>
            <a:br>
              <a:rPr lang="fi-FI" i="1" dirty="0"/>
            </a:br>
            <a:r>
              <a:rPr lang="fi-FI" i="1" dirty="0"/>
              <a:t>Kajaanin seurakunta</a:t>
            </a:r>
          </a:p>
        </p:txBody>
      </p:sp>
      <p:sp>
        <p:nvSpPr>
          <p:cNvPr id="4" name="Slide Number Placeholder 3"/>
          <p:cNvSpPr>
            <a:spLocks noGrp="1"/>
          </p:cNvSpPr>
          <p:nvPr>
            <p:ph type="sldNum" sz="quarter" idx="5"/>
          </p:nvPr>
        </p:nvSpPr>
        <p:spPr/>
        <p:txBody>
          <a:bodyPr/>
          <a:lstStyle/>
          <a:p>
            <a:fld id="{F19E9D6A-110F-4F64-8D04-B3D520C40A42}" type="slidenum">
              <a:rPr lang="fi-FI" smtClean="0"/>
              <a:t>8</a:t>
            </a:fld>
            <a:endParaRPr lang="fi-FI"/>
          </a:p>
        </p:txBody>
      </p:sp>
    </p:spTree>
    <p:extLst>
      <p:ext uri="{BB962C8B-B14F-4D97-AF65-F5344CB8AC3E}">
        <p14:creationId xmlns:p14="http://schemas.microsoft.com/office/powerpoint/2010/main" val="427961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Muistatko kun synnyit? Tämä on meille absurdi kysymys, mutta vallan kiehtovaa voisi olla se muistaa varsinkin, jos se on tapahtunut suunnitellun hyvin. Syntymä on kuitenkin joka kerran valtavan suuri ihme, josta lapsen äiti ja läheiset voivat kertoa kiinnostavia muistoja ja tarinoita. Mihin olosuhteisiin ja minkälaiseen perheeseen kukin syntyy, siihen ei voi itse vaikuttaa. Lähtökohdat elämään saa annettuna ja ne ovat erilaiset eri puolilla maailmaa, erityisesti naisten kohdalla. </a:t>
            </a: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Maailman noin kahdeksasta miljardista ihmisestä 49,5 prosenttia on naisia. Monissa maissa perinteeseen liittyen naisten miehiä huonompi kohtelu ja osattomuus alkaa jo lapsena. Tytöillä ja naisilla ei ole yhtäläisiä ihmisoikeuksia, mikä on este löytää ja kokea oman elämän merkityksellisyys. Kristillisen ihmiskäsityksen mukaan luomisen perusteella kaikilla ihmisillä on yhtäläinen ihmisarvo ja oikeus ihmisarvoiseen elämään. Tämä haastaa meitä, jolla paljon on, jakamaan omastamme ja mahdollistamaan tämän arvon toteutumisen niille, joilla ei sitä vielä ole. Kirkon Ulkomaanavun työ Nepalissa ja muissa kehittyvissä maissa tarjoaa naisille ammatillista koulutusta ja mahdollistaa heille kokemuksen oman elämän merkityksestä myös sen kautta, että voi auttaa paitsi itseään, myös läheisiään. </a:t>
            </a: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Jeesuksen pitämässä Vuorisaarnasta löytyvä Kultainen sääntö, </a:t>
            </a:r>
            <a:r>
              <a:rPr lang="fi-FI" sz="1800" dirty="0">
                <a:solidFill>
                  <a:srgbClr val="2B2B2B"/>
                </a:solidFill>
                <a:effectLst/>
                <a:latin typeface="DMSans"/>
                <a:ea typeface="Arial" panose="020B0604020202020204" pitchFamily="34" charset="0"/>
                <a:cs typeface="Times New Roman" panose="02020603050405020304" pitchFamily="18" charset="0"/>
              </a:rPr>
              <a:t>“Kaikki, minkä tahdotte ihmisten tekevän teille, tehkää te heille.” (</a:t>
            </a:r>
            <a:r>
              <a:rPr lang="fi-FI" sz="1800" u="sng" dirty="0">
                <a:solidFill>
                  <a:srgbClr val="067F3F"/>
                </a:solidFill>
                <a:effectLst/>
                <a:latin typeface="DMSans"/>
                <a:ea typeface="Arial" panose="020B0604020202020204" pitchFamily="34" charset="0"/>
                <a:cs typeface="Times New Roman" panose="02020603050405020304" pitchFamily="18" charset="0"/>
                <a:hlinkClick r:id="rId3"/>
              </a:rPr>
              <a:t>Matt. 7:12</a:t>
            </a:r>
            <a:r>
              <a:rPr lang="fi-FI" sz="1800" dirty="0">
                <a:solidFill>
                  <a:srgbClr val="2B2B2B"/>
                </a:solidFill>
                <a:effectLst/>
                <a:latin typeface="DMSans"/>
                <a:ea typeface="Arial" panose="020B0604020202020204" pitchFamily="34" charset="0"/>
                <a:cs typeface="Times New Roman" panose="02020603050405020304" pitchFamily="18" charset="0"/>
              </a:rPr>
              <a:t>)</a:t>
            </a:r>
            <a:r>
              <a:rPr lang="fi-FI" sz="1800" dirty="0">
                <a:effectLst/>
                <a:latin typeface="Arial" panose="020B0604020202020204" pitchFamily="34" charset="0"/>
                <a:ea typeface="Arial" panose="020B0604020202020204" pitchFamily="34" charset="0"/>
                <a:cs typeface="Times New Roman" panose="02020603050405020304" pitchFamily="18" charset="0"/>
              </a:rPr>
              <a:t>, kehottaa tekemään ja toimimaan.</a:t>
            </a:r>
          </a:p>
          <a:p>
            <a:pPr>
              <a:lnSpc>
                <a:spcPct val="115000"/>
              </a:lnSpc>
              <a:spcAft>
                <a:spcPts val="1000"/>
              </a:spcAft>
            </a:pPr>
            <a:endParaRPr lang="fi-FI"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Virsiehdotus: 954 Lahjoillasi meitä siunaat</a:t>
            </a:r>
          </a:p>
          <a:p>
            <a:pPr>
              <a:lnSpc>
                <a:spcPct val="115000"/>
              </a:lnSpc>
              <a:spcAft>
                <a:spcPts val="1000"/>
              </a:spcAft>
            </a:pPr>
            <a:r>
              <a:rPr lang="fi-FI"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1000"/>
              </a:spcAft>
              <a:buClrTx/>
              <a:buSzTx/>
              <a:buFontTx/>
              <a:buNone/>
              <a:tabLst/>
              <a:defRPr/>
            </a:pPr>
            <a:r>
              <a:rPr lang="fi-FI" sz="1800" dirty="0">
                <a:effectLst/>
                <a:latin typeface="Arial" panose="020B0604020202020204" pitchFamily="34" charset="0"/>
                <a:ea typeface="Arial" panose="020B0604020202020204" pitchFamily="34" charset="0"/>
                <a:cs typeface="Times New Roman" panose="02020603050405020304" pitchFamily="18" charset="0"/>
              </a:rPr>
              <a:t>Rukous: Rakas Jumala, siunaa ja auta maailman tyttöjä ja naisia. Sinä tiedät heidän kaipauksensa ja tarpeensa. Annan heille toivoa ja mahdollisuus löytää vastaus kysymyksiinsä.  Auta meitä antamaan ja jakamaan omastamme hyvällä mielellä ja sydämellä. Aamen.</a:t>
            </a:r>
          </a:p>
          <a:p>
            <a:pPr>
              <a:lnSpc>
                <a:spcPct val="115000"/>
              </a:lnSpc>
              <a:spcAft>
                <a:spcPts val="1000"/>
              </a:spcAft>
            </a:pPr>
            <a:endParaRPr lang="fi-FI" sz="1800" dirty="0">
              <a:effectLst/>
              <a:latin typeface="Arial" panose="020B0604020202020204" pitchFamily="34" charset="0"/>
              <a:ea typeface="Arial" panose="020B0604020202020204" pitchFamily="34" charset="0"/>
              <a:cs typeface="Times New Roman" panose="02020603050405020304" pitchFamily="18" charset="0"/>
            </a:endParaRPr>
          </a:p>
          <a:p>
            <a:r>
              <a:rPr lang="fi-FI" i="1" dirty="0"/>
              <a:t>Tekijä</a:t>
            </a:r>
          </a:p>
          <a:p>
            <a:r>
              <a:rPr lang="fi-FI" i="1" dirty="0"/>
              <a:t>Tarja Korpaeus-Hellsten</a:t>
            </a:r>
          </a:p>
          <a:p>
            <a:r>
              <a:rPr lang="fi-FI" i="1" dirty="0"/>
              <a:t>Helsingin seurakuntayhtymä</a:t>
            </a:r>
          </a:p>
        </p:txBody>
      </p:sp>
      <p:sp>
        <p:nvSpPr>
          <p:cNvPr id="4" name="Slide Number Placeholder 3"/>
          <p:cNvSpPr>
            <a:spLocks noGrp="1"/>
          </p:cNvSpPr>
          <p:nvPr>
            <p:ph type="sldNum" sz="quarter" idx="5"/>
          </p:nvPr>
        </p:nvSpPr>
        <p:spPr/>
        <p:txBody>
          <a:bodyPr/>
          <a:lstStyle/>
          <a:p>
            <a:fld id="{F19E9D6A-110F-4F64-8D04-B3D520C40A42}" type="slidenum">
              <a:rPr lang="fi-FI" smtClean="0"/>
              <a:t>9</a:t>
            </a:fld>
            <a:endParaRPr lang="fi-FI"/>
          </a:p>
        </p:txBody>
      </p:sp>
    </p:spTree>
    <p:extLst>
      <p:ext uri="{BB962C8B-B14F-4D97-AF65-F5344CB8AC3E}">
        <p14:creationId xmlns:p14="http://schemas.microsoft.com/office/powerpoint/2010/main" val="115037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3.jpe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ainen värikäässä asussa pitelee kädessään pitkävartista työkalua. Taustalla talo ja puita.">
            <a:extLst>
              <a:ext uri="{C183D7F6-B498-43B3-948B-1728B52AA6E4}">
                <adec:decorative xmlns:adec="http://schemas.microsoft.com/office/drawing/2017/decorative" val="0"/>
              </a:ext>
            </a:extLst>
          </p:cNvPr>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2" t="-169" r="-134" b="-169"/>
            </a:stretch>
          </a:blipFill>
        </p:spPr>
      </p:sp>
      <p:sp>
        <p:nvSpPr>
          <p:cNvPr id="3" name="Freeform 3" descr="Tekoja Ihmisarvon  puolesta">
            <a:extLst>
              <a:ext uri="{C183D7F6-B498-43B3-948B-1728B52AA6E4}">
                <adec:decorative xmlns:adec="http://schemas.microsoft.com/office/drawing/2017/decorative" val="0"/>
              </a:ext>
            </a:extLst>
          </p:cNvPr>
          <p:cNvSpPr/>
          <p:nvPr/>
        </p:nvSpPr>
        <p:spPr>
          <a:xfrm>
            <a:off x="656501" y="3716503"/>
            <a:ext cx="3417408" cy="1927003"/>
          </a:xfrm>
          <a:custGeom>
            <a:avLst/>
            <a:gdLst/>
            <a:ahLst/>
            <a:cxnLst/>
            <a:rect l="l" t="t" r="r" b="b"/>
            <a:pathLst>
              <a:path w="3417408" h="1927003">
                <a:moveTo>
                  <a:pt x="0" y="0"/>
                </a:moveTo>
                <a:lnTo>
                  <a:pt x="3417408" y="0"/>
                </a:lnTo>
                <a:lnTo>
                  <a:pt x="3417408" y="1927002"/>
                </a:lnTo>
                <a:lnTo>
                  <a:pt x="0" y="1927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7640507" y="296551"/>
            <a:ext cx="2742838" cy="751161"/>
          </a:xfrm>
          <a:custGeom>
            <a:avLst/>
            <a:gdLst/>
            <a:ahLst/>
            <a:cxnLst/>
            <a:rect l="l" t="t" r="r" b="b"/>
            <a:pathLst>
              <a:path w="2742838" h="751161">
                <a:moveTo>
                  <a:pt x="0" y="0"/>
                </a:moveTo>
                <a:lnTo>
                  <a:pt x="2742838" y="0"/>
                </a:lnTo>
                <a:lnTo>
                  <a:pt x="2742838" y="751161"/>
                </a:lnTo>
                <a:lnTo>
                  <a:pt x="0" y="7511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a:extLst>
              <a:ext uri="{C183D7F6-B498-43B3-948B-1728B52AA6E4}">
                <adec:decorative xmlns:adec="http://schemas.microsoft.com/office/drawing/2017/decorative" val="1"/>
              </a:ext>
            </a:extLst>
          </p:cNvPr>
          <p:cNvGrpSpPr/>
          <p:nvPr/>
        </p:nvGrpSpPr>
        <p:grpSpPr>
          <a:xfrm>
            <a:off x="0" y="6460599"/>
            <a:ext cx="10692000" cy="1099403"/>
            <a:chOff x="0" y="0"/>
            <a:chExt cx="3831771" cy="394001"/>
          </a:xfrm>
        </p:grpSpPr>
        <p:sp>
          <p:nvSpPr>
            <p:cNvPr id="6" name="Freeform 6"/>
            <p:cNvSpPr/>
            <p:nvPr/>
          </p:nvSpPr>
          <p:spPr>
            <a:xfrm>
              <a:off x="0" y="0"/>
              <a:ext cx="3831772" cy="394001"/>
            </a:xfrm>
            <a:custGeom>
              <a:avLst/>
              <a:gdLst/>
              <a:ahLst/>
              <a:cxnLst/>
              <a:rect l="l" t="t" r="r" b="b"/>
              <a:pathLst>
                <a:path w="3831772" h="394001">
                  <a:moveTo>
                    <a:pt x="0" y="0"/>
                  </a:moveTo>
                  <a:lnTo>
                    <a:pt x="3831772" y="0"/>
                  </a:lnTo>
                  <a:lnTo>
                    <a:pt x="3831772" y="394001"/>
                  </a:lnTo>
                  <a:lnTo>
                    <a:pt x="0" y="394001"/>
                  </a:lnTo>
                  <a:close/>
                </a:path>
              </a:pathLst>
            </a:custGeom>
            <a:solidFill>
              <a:srgbClr val="005832"/>
            </a:solidFill>
          </p:spPr>
        </p:sp>
        <p:sp>
          <p:nvSpPr>
            <p:cNvPr id="7" name="TextBox 7"/>
            <p:cNvSpPr txBox="1"/>
            <p:nvPr/>
          </p:nvSpPr>
          <p:spPr>
            <a:xfrm>
              <a:off x="0" y="9525"/>
              <a:ext cx="3831771" cy="384476"/>
            </a:xfrm>
            <a:prstGeom prst="rect">
              <a:avLst/>
            </a:prstGeom>
          </p:spPr>
          <p:txBody>
            <a:bodyPr lIns="50800" tIns="50800" rIns="50800" bIns="50800" rtlCol="0" anchor="ctr"/>
            <a:lstStyle/>
            <a:p>
              <a:pPr algn="ctr">
                <a:lnSpc>
                  <a:spcPts val="2041"/>
                </a:lnSpc>
              </a:pPr>
              <a:endParaRPr/>
            </a:p>
          </p:txBody>
        </p:sp>
      </p:grpSp>
      <p:sp>
        <p:nvSpPr>
          <p:cNvPr id="8" name="TextBox 8"/>
          <p:cNvSpPr txBox="1"/>
          <p:nvPr/>
        </p:nvSpPr>
        <p:spPr>
          <a:xfrm>
            <a:off x="846000" y="5597662"/>
            <a:ext cx="1224099" cy="505651"/>
          </a:xfrm>
          <a:prstGeom prst="rect">
            <a:avLst/>
          </a:prstGeom>
        </p:spPr>
        <p:txBody>
          <a:bodyPr wrap="square" lIns="0" tIns="0" rIns="0" bIns="0" rtlCol="0" anchor="t">
            <a:spAutoFit/>
          </a:bodyPr>
          <a:lstStyle/>
          <a:p>
            <a:pPr algn="l">
              <a:lnSpc>
                <a:spcPts val="4200"/>
              </a:lnSpc>
            </a:pPr>
            <a:r>
              <a:rPr lang="en-US" sz="3000" dirty="0">
                <a:solidFill>
                  <a:srgbClr val="FFFFFF"/>
                </a:solidFill>
                <a:latin typeface="GT Pressura"/>
              </a:rPr>
              <a:t>2024</a:t>
            </a:r>
          </a:p>
        </p:txBody>
      </p:sp>
      <p:sp>
        <p:nvSpPr>
          <p:cNvPr id="9" name="TextBox 9"/>
          <p:cNvSpPr txBox="1"/>
          <p:nvPr/>
        </p:nvSpPr>
        <p:spPr>
          <a:xfrm>
            <a:off x="842401" y="3853158"/>
            <a:ext cx="3231508" cy="1667180"/>
          </a:xfrm>
          <a:prstGeom prst="rect">
            <a:avLst/>
          </a:prstGeom>
        </p:spPr>
        <p:txBody>
          <a:bodyPr wrap="square" lIns="0" tIns="0" rIns="0" bIns="0" rtlCol="0" anchor="t">
            <a:spAutoFit/>
          </a:bodyPr>
          <a:lstStyle/>
          <a:p>
            <a:pPr algn="l">
              <a:lnSpc>
                <a:spcPts val="4198"/>
              </a:lnSpc>
            </a:pPr>
            <a:r>
              <a:rPr lang="en-US" sz="4500" dirty="0">
                <a:solidFill>
                  <a:srgbClr val="FFFFFF"/>
                </a:solidFill>
                <a:latin typeface="GT Pressura"/>
              </a:rPr>
              <a:t>TEKOJA </a:t>
            </a:r>
            <a:r>
              <a:rPr lang="en-US" sz="4500" dirty="0">
                <a:solidFill>
                  <a:srgbClr val="A6CE38"/>
                </a:solidFill>
                <a:latin typeface="GT Pressura"/>
              </a:rPr>
              <a:t>IHMISARVON </a:t>
            </a:r>
            <a:r>
              <a:rPr lang="en-US" sz="4500" dirty="0">
                <a:solidFill>
                  <a:srgbClr val="FFFFFF"/>
                </a:solidFill>
                <a:latin typeface="GT Pressura"/>
              </a:rPr>
              <a:t>PUOLESTA. </a:t>
            </a:r>
          </a:p>
        </p:txBody>
      </p:sp>
      <p:sp>
        <p:nvSpPr>
          <p:cNvPr id="10" name="TextBox 10"/>
          <p:cNvSpPr txBox="1">
            <a:spLocks noGrp="1"/>
          </p:cNvSpPr>
          <p:nvPr>
            <p:ph type="title" idx="4294967295"/>
          </p:nvPr>
        </p:nvSpPr>
        <p:spPr>
          <a:xfrm>
            <a:off x="4714549" y="6786368"/>
            <a:ext cx="5977451" cy="5621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198"/>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GT Pressura"/>
                <a:ea typeface="+mn-ea"/>
                <a:cs typeface="+mn-cs"/>
              </a:rPr>
              <a:t>KALENTERI</a:t>
            </a:r>
            <a:r>
              <a:rPr kumimoji="0" lang="en-US" sz="4500" b="0" i="0" u="none" strike="noStrike" kern="1200" cap="none" spc="0" normalizeH="0" baseline="0" noProof="0" dirty="0">
                <a:ln>
                  <a:noFill/>
                </a:ln>
                <a:solidFill>
                  <a:srgbClr val="A6CE38"/>
                </a:solidFill>
                <a:effectLst/>
                <a:uLnTx/>
                <a:uFillTx/>
                <a:latin typeface="GT Pressura"/>
                <a:ea typeface="+mn-ea"/>
                <a:cs typeface="+mn-cs"/>
              </a:rPr>
              <a:t>HARTAUDET</a:t>
            </a:r>
            <a:r>
              <a:rPr kumimoji="0" lang="en-US" sz="4500" b="0" i="0" u="none" strike="noStrike" kern="1200" cap="none" spc="0" normalizeH="0" baseline="0" noProof="0" dirty="0">
                <a:ln>
                  <a:noFill/>
                </a:ln>
                <a:solidFill>
                  <a:srgbClr val="FFFFFF"/>
                </a:solidFill>
                <a:effectLst/>
                <a:uLnTx/>
                <a:uFillTx/>
                <a:latin typeface="GT Pressura"/>
                <a:ea typeface="+mn-ea"/>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Hymyilevä lapsi mustassa värikkään pilkullisessa huiviss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27" t="-193" r="-123" b="-185"/>
            </a:stretch>
          </a:blipFill>
        </p:spPr>
      </p:sp>
      <p:sp>
        <p:nvSpPr>
          <p:cNvPr id="3" name="Freeform 3" descr="Ystävällisyys on kieli, jonka kuuro kuulee ja sokea näkee. Mark Twain"/>
          <p:cNvSpPr/>
          <p:nvPr/>
        </p:nvSpPr>
        <p:spPr>
          <a:xfrm>
            <a:off x="1106500" y="3860511"/>
            <a:ext cx="2458060" cy="1233992"/>
          </a:xfrm>
          <a:custGeom>
            <a:avLst/>
            <a:gdLst/>
            <a:ahLst/>
            <a:cxnLst/>
            <a:rect l="l" t="t" r="r" b="b"/>
            <a:pathLst>
              <a:path w="2458060" h="1233992">
                <a:moveTo>
                  <a:pt x="0" y="0"/>
                </a:moveTo>
                <a:lnTo>
                  <a:pt x="2458060" y="0"/>
                </a:lnTo>
                <a:lnTo>
                  <a:pt x="2458060" y="1233992"/>
                </a:lnTo>
                <a:lnTo>
                  <a:pt x="0" y="12339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169802" y="6924236"/>
            <a:ext cx="655453" cy="111871"/>
          </a:xfrm>
          <a:prstGeom prst="rect">
            <a:avLst/>
          </a:prstGeom>
        </p:spPr>
        <p:txBody>
          <a:bodyPr lIns="0" tIns="0" rIns="0" bIns="0" rtlCol="0" anchor="t">
            <a:spAutoFit/>
          </a:bodyPr>
          <a:lstStyle/>
          <a:p>
            <a:pPr algn="l">
              <a:lnSpc>
                <a:spcPts val="979"/>
              </a:lnSpc>
            </a:pPr>
            <a:r>
              <a:rPr lang="en-US" sz="699" spc="11">
                <a:solidFill>
                  <a:srgbClr val="FFFFFF"/>
                </a:solidFill>
                <a:latin typeface="Open Sans Condensed Bold"/>
              </a:rPr>
              <a:t>Mahamud Utaama</a:t>
            </a:r>
          </a:p>
        </p:txBody>
      </p:sp>
      <p:sp>
        <p:nvSpPr>
          <p:cNvPr id="6" name="TextBox 6"/>
          <p:cNvSpPr txBox="1"/>
          <p:nvPr/>
        </p:nvSpPr>
        <p:spPr>
          <a:xfrm>
            <a:off x="1276417" y="3972201"/>
            <a:ext cx="2117865" cy="801072"/>
          </a:xfrm>
          <a:prstGeom prst="rect">
            <a:avLst/>
          </a:prstGeom>
        </p:spPr>
        <p:txBody>
          <a:bodyPr lIns="0" tIns="0" rIns="0" bIns="0" rtlCol="0" anchor="t">
            <a:spAutoFit/>
          </a:bodyPr>
          <a:lstStyle/>
          <a:p>
            <a:pPr algn="just">
              <a:lnSpc>
                <a:spcPts val="2041"/>
              </a:lnSpc>
            </a:pPr>
            <a:r>
              <a:rPr lang="en-US" sz="1837">
                <a:solidFill>
                  <a:srgbClr val="FFFFFF"/>
                </a:solidFill>
                <a:latin typeface="GT Pressura"/>
              </a:rPr>
              <a:t>Ystävällisyys on kieli, </a:t>
            </a:r>
            <a:r>
              <a:rPr lang="en-US" sz="1837">
                <a:solidFill>
                  <a:srgbClr val="A6CE38"/>
                </a:solidFill>
                <a:latin typeface="GT Pressura"/>
              </a:rPr>
              <a:t>jonka kuuro kuulee</a:t>
            </a:r>
          </a:p>
          <a:p>
            <a:pPr algn="l">
              <a:lnSpc>
                <a:spcPts val="2041"/>
              </a:lnSpc>
            </a:pPr>
            <a:r>
              <a:rPr lang="en-US" sz="1837">
                <a:solidFill>
                  <a:srgbClr val="A6CE38"/>
                </a:solidFill>
                <a:latin typeface="GT Pressura"/>
              </a:rPr>
              <a:t>ja sokea näkee. </a:t>
            </a:r>
          </a:p>
        </p:txBody>
      </p:sp>
      <p:sp>
        <p:nvSpPr>
          <p:cNvPr id="7" name="TextBox 7"/>
          <p:cNvSpPr txBox="1"/>
          <p:nvPr/>
        </p:nvSpPr>
        <p:spPr>
          <a:xfrm>
            <a:off x="1276417" y="4785360"/>
            <a:ext cx="793683"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Mark Twain</a:t>
            </a:r>
          </a:p>
        </p:txBody>
      </p:sp>
      <p:sp>
        <p:nvSpPr>
          <p:cNvPr id="8" name="Title 7">
            <a:extLst>
              <a:ext uri="{FF2B5EF4-FFF2-40B4-BE49-F238E27FC236}">
                <a16:creationId xmlns:a16="http://schemas.microsoft.com/office/drawing/2014/main" id="{5C273923-0039-41C6-8FDC-BA4196D41D8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Syyskuu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Mies mustassa t-paidassa pitelee hihnoja, joissa on kiinni vuohia. "/>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22" t="-178" r="-120" b="-194"/>
            </a:stretch>
          </a:blipFill>
        </p:spPr>
      </p:sp>
      <p:sp>
        <p:nvSpPr>
          <p:cNvPr id="3" name="Freeform 3" descr="Tästä hyvät ystävät yhdessä eteenpäin. Pidetään muutkin mukana, ne jotka ovat lähempänä tai vähän kauempana. Sauli Niinistö"/>
          <p:cNvSpPr/>
          <p:nvPr/>
        </p:nvSpPr>
        <p:spPr>
          <a:xfrm>
            <a:off x="1210304" y="2384508"/>
            <a:ext cx="2968933" cy="1773603"/>
          </a:xfrm>
          <a:custGeom>
            <a:avLst/>
            <a:gdLst/>
            <a:ahLst/>
            <a:cxnLst/>
            <a:rect l="l" t="t" r="r" b="b"/>
            <a:pathLst>
              <a:path w="2968933" h="1773603">
                <a:moveTo>
                  <a:pt x="0" y="0"/>
                </a:moveTo>
                <a:lnTo>
                  <a:pt x="2968933" y="0"/>
                </a:lnTo>
                <a:lnTo>
                  <a:pt x="2968933" y="1773602"/>
                </a:lnTo>
                <a:lnTo>
                  <a:pt x="0" y="17736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445675" y="233505"/>
            <a:ext cx="2245824" cy="632565"/>
          </a:xfrm>
          <a:custGeom>
            <a:avLst/>
            <a:gdLst/>
            <a:ahLst/>
            <a:cxnLst/>
            <a:rect l="l" t="t" r="r" b="b"/>
            <a:pathLst>
              <a:path w="2245824" h="632565">
                <a:moveTo>
                  <a:pt x="0" y="0"/>
                </a:moveTo>
                <a:lnTo>
                  <a:pt x="2245823" y="0"/>
                </a:lnTo>
                <a:lnTo>
                  <a:pt x="2245823"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49388" y="7044652"/>
            <a:ext cx="414623" cy="111871"/>
          </a:xfrm>
          <a:prstGeom prst="rect">
            <a:avLst/>
          </a:prstGeom>
        </p:spPr>
        <p:txBody>
          <a:bodyPr lIns="0" tIns="0" rIns="0" bIns="0" rtlCol="0" anchor="t">
            <a:spAutoFit/>
          </a:bodyPr>
          <a:lstStyle/>
          <a:p>
            <a:pPr algn="l">
              <a:lnSpc>
                <a:spcPts val="979"/>
              </a:lnSpc>
            </a:pPr>
            <a:r>
              <a:rPr lang="en-US" sz="699" spc="11">
                <a:solidFill>
                  <a:srgbClr val="231F20"/>
                </a:solidFill>
                <a:latin typeface="Open Sans Condensed Bold"/>
              </a:rPr>
              <a:t>Peter Caton</a:t>
            </a:r>
          </a:p>
        </p:txBody>
      </p:sp>
      <p:sp>
        <p:nvSpPr>
          <p:cNvPr id="6" name="TextBox 6"/>
          <p:cNvSpPr txBox="1"/>
          <p:nvPr/>
        </p:nvSpPr>
        <p:spPr>
          <a:xfrm>
            <a:off x="1381696" y="2496207"/>
            <a:ext cx="2671972" cy="1319660"/>
          </a:xfrm>
          <a:prstGeom prst="rect">
            <a:avLst/>
          </a:prstGeom>
        </p:spPr>
        <p:txBody>
          <a:bodyPr lIns="0" tIns="0" rIns="0" bIns="0" rtlCol="0" anchor="t">
            <a:spAutoFit/>
          </a:bodyPr>
          <a:lstStyle/>
          <a:p>
            <a:pPr algn="l">
              <a:lnSpc>
                <a:spcPts val="2041"/>
              </a:lnSpc>
            </a:pPr>
            <a:r>
              <a:rPr lang="en-US" sz="1837">
                <a:solidFill>
                  <a:srgbClr val="FFFFFF"/>
                </a:solidFill>
                <a:latin typeface="GT Pressura"/>
              </a:rPr>
              <a:t>Tästä hyvät ystävät yhdessä eteenpäin. </a:t>
            </a:r>
            <a:r>
              <a:rPr lang="en-US" sz="1837">
                <a:solidFill>
                  <a:srgbClr val="A6CE38"/>
                </a:solidFill>
                <a:latin typeface="GT Pressura"/>
              </a:rPr>
              <a:t>Pidetään muutkin mukana, ne jotka ovat lähempänä tai vähän kauempana.</a:t>
            </a:r>
            <a:r>
              <a:rPr lang="en-US" sz="1837">
                <a:solidFill>
                  <a:srgbClr val="FFFFFF"/>
                </a:solidFill>
                <a:latin typeface="GT Pressura"/>
              </a:rPr>
              <a:t> </a:t>
            </a:r>
          </a:p>
        </p:txBody>
      </p:sp>
      <p:sp>
        <p:nvSpPr>
          <p:cNvPr id="7" name="TextBox 7"/>
          <p:cNvSpPr txBox="1"/>
          <p:nvPr/>
        </p:nvSpPr>
        <p:spPr>
          <a:xfrm>
            <a:off x="1381696" y="3827993"/>
            <a:ext cx="837971" cy="171755"/>
          </a:xfrm>
          <a:prstGeom prst="rect">
            <a:avLst/>
          </a:prstGeom>
        </p:spPr>
        <p:txBody>
          <a:bodyPr lIns="0" tIns="0" rIns="0" bIns="0" rtlCol="0" anchor="t">
            <a:spAutoFit/>
          </a:bodyPr>
          <a:lstStyle/>
          <a:p>
            <a:pPr algn="l">
              <a:lnSpc>
                <a:spcPts val="1429"/>
              </a:lnSpc>
            </a:pPr>
            <a:r>
              <a:rPr lang="en-US" sz="1020">
                <a:solidFill>
                  <a:srgbClr val="FFFFFF"/>
                </a:solidFill>
                <a:latin typeface="GT Pressura"/>
              </a:rPr>
              <a:t>- Sauli Niinistö </a:t>
            </a:r>
          </a:p>
        </p:txBody>
      </p:sp>
      <p:sp>
        <p:nvSpPr>
          <p:cNvPr id="8" name="Title 7">
            <a:extLst>
              <a:ext uri="{FF2B5EF4-FFF2-40B4-BE49-F238E27FC236}">
                <a16:creationId xmlns:a16="http://schemas.microsoft.com/office/drawing/2014/main" id="{4E715E69-A9C4-4882-AC7B-2CC95D353B9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Lokakuu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unapukuinen nainen musta pyöreä merkki otsassaan nojaa aitaan."/>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1" t="-191" r="-137" b="-171"/>
            </a:stretch>
          </a:blipFill>
        </p:spPr>
      </p:sp>
      <p:sp>
        <p:nvSpPr>
          <p:cNvPr id="3" name="Freeform 3" descr="En tiedä, mikä on kohtalonne, mutta sen tiedän, että ne teistä tulevat todella onnelliseksi, jotka etsitte ja löydätte tavan palvella muita. Mahatma Gandhi"/>
          <p:cNvSpPr/>
          <p:nvPr/>
        </p:nvSpPr>
        <p:spPr>
          <a:xfrm>
            <a:off x="998496" y="4256551"/>
            <a:ext cx="3053182" cy="2021557"/>
          </a:xfrm>
          <a:custGeom>
            <a:avLst/>
            <a:gdLst/>
            <a:ahLst/>
            <a:cxnLst/>
            <a:rect l="l" t="t" r="r" b="b"/>
            <a:pathLst>
              <a:path w="3053182" h="2021557">
                <a:moveTo>
                  <a:pt x="0" y="0"/>
                </a:moveTo>
                <a:lnTo>
                  <a:pt x="3053182" y="0"/>
                </a:lnTo>
                <a:lnTo>
                  <a:pt x="3053182" y="2021557"/>
                </a:lnTo>
                <a:lnTo>
                  <a:pt x="0" y="2021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10350398" y="7067807"/>
            <a:ext cx="368313" cy="111871"/>
          </a:xfrm>
          <a:prstGeom prst="rect">
            <a:avLst/>
          </a:prstGeom>
        </p:spPr>
        <p:txBody>
          <a:bodyPr lIns="0" tIns="0" rIns="0" bIns="0" rtlCol="0" anchor="t">
            <a:spAutoFit/>
          </a:bodyPr>
          <a:lstStyle/>
          <a:p>
            <a:pPr algn="l">
              <a:lnSpc>
                <a:spcPts val="979"/>
              </a:lnSpc>
            </a:pPr>
            <a:r>
              <a:rPr lang="en-US" sz="699" spc="11">
                <a:solidFill>
                  <a:srgbClr val="231F20"/>
                </a:solidFill>
                <a:latin typeface="Open Sans Condensed Bold"/>
              </a:rPr>
              <a:t>Uma Bista</a:t>
            </a:r>
          </a:p>
        </p:txBody>
      </p:sp>
      <p:sp>
        <p:nvSpPr>
          <p:cNvPr id="6" name="TextBox 6"/>
          <p:cNvSpPr txBox="1"/>
          <p:nvPr/>
        </p:nvSpPr>
        <p:spPr>
          <a:xfrm>
            <a:off x="1168413" y="4368251"/>
            <a:ext cx="2783110" cy="1578950"/>
          </a:xfrm>
          <a:prstGeom prst="rect">
            <a:avLst/>
          </a:prstGeom>
        </p:spPr>
        <p:txBody>
          <a:bodyPr lIns="0" tIns="0" rIns="0" bIns="0" rtlCol="0" anchor="t">
            <a:spAutoFit/>
          </a:bodyPr>
          <a:lstStyle/>
          <a:p>
            <a:pPr algn="l">
              <a:lnSpc>
                <a:spcPts val="2041"/>
              </a:lnSpc>
            </a:pPr>
            <a:r>
              <a:rPr lang="en-US" sz="1837">
                <a:solidFill>
                  <a:srgbClr val="FFFFFF"/>
                </a:solidFill>
                <a:latin typeface="GT Pressura"/>
              </a:rPr>
              <a:t>En tiedä, mikä on kohtalonne, mutta sen tiedän, että ne teistä tulevat todella onnelliseksi, </a:t>
            </a:r>
            <a:r>
              <a:rPr lang="en-US" sz="1837">
                <a:solidFill>
                  <a:srgbClr val="A6CE38"/>
                </a:solidFill>
                <a:latin typeface="GT Pressura"/>
              </a:rPr>
              <a:t>jotka etsitte ja löydätte tavan palvella muita.</a:t>
            </a:r>
            <a:r>
              <a:rPr lang="en-US" sz="1837">
                <a:solidFill>
                  <a:srgbClr val="FFFFFF"/>
                </a:solidFill>
                <a:latin typeface="GT Pressura"/>
              </a:rPr>
              <a:t> </a:t>
            </a:r>
          </a:p>
        </p:txBody>
      </p:sp>
      <p:sp>
        <p:nvSpPr>
          <p:cNvPr id="7" name="TextBox 7"/>
          <p:cNvSpPr txBox="1"/>
          <p:nvPr/>
        </p:nvSpPr>
        <p:spPr>
          <a:xfrm>
            <a:off x="1168413" y="5959354"/>
            <a:ext cx="1032805" cy="171755"/>
          </a:xfrm>
          <a:prstGeom prst="rect">
            <a:avLst/>
          </a:prstGeom>
        </p:spPr>
        <p:txBody>
          <a:bodyPr lIns="0" tIns="0" rIns="0" bIns="0" rtlCol="0" anchor="t">
            <a:spAutoFit/>
          </a:bodyPr>
          <a:lstStyle/>
          <a:p>
            <a:pPr algn="l">
              <a:lnSpc>
                <a:spcPts val="1429"/>
              </a:lnSpc>
            </a:pPr>
            <a:r>
              <a:rPr lang="en-US" sz="1020">
                <a:solidFill>
                  <a:srgbClr val="FFFFFF"/>
                </a:solidFill>
                <a:latin typeface="GT Pressura"/>
              </a:rPr>
              <a:t>- Mahatma Gandhi </a:t>
            </a:r>
          </a:p>
        </p:txBody>
      </p:sp>
      <p:sp>
        <p:nvSpPr>
          <p:cNvPr id="8" name="Title 7">
            <a:extLst>
              <a:ext uri="{FF2B5EF4-FFF2-40B4-BE49-F238E27FC236}">
                <a16:creationId xmlns:a16="http://schemas.microsoft.com/office/drawing/2014/main" id="{074A8DDF-E0E7-4ECA-AAB7-BDFC4A6B52E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Marraskuu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ainen pitelee kädessään pitkävartista sauvaa, jolla sekoittaa velliä kattilassa. Taustalla joukko lapsia talon edustall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0" t="-176" r="-130" b="-181"/>
            </a:stretch>
          </a:blipFill>
        </p:spPr>
      </p:sp>
      <p:sp>
        <p:nvSpPr>
          <p:cNvPr id="3" name="Freeform 3">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descr="Joka toisia ruokkii, syö itse kyllin, joka tarjoaa vettä, saa itse juoda. Sananlaskut 11:25"/>
          <p:cNvSpPr/>
          <p:nvPr/>
        </p:nvSpPr>
        <p:spPr>
          <a:xfrm>
            <a:off x="6848504" y="4292508"/>
            <a:ext cx="2201504" cy="1522333"/>
          </a:xfrm>
          <a:custGeom>
            <a:avLst/>
            <a:gdLst/>
            <a:ahLst/>
            <a:cxnLst/>
            <a:rect l="l" t="t" r="r" b="b"/>
            <a:pathLst>
              <a:path w="2201504" h="1522333">
                <a:moveTo>
                  <a:pt x="0" y="0"/>
                </a:moveTo>
                <a:lnTo>
                  <a:pt x="2201503" y="0"/>
                </a:lnTo>
                <a:lnTo>
                  <a:pt x="2201503" y="1522333"/>
                </a:lnTo>
                <a:lnTo>
                  <a:pt x="0" y="15223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49388" y="7044652"/>
            <a:ext cx="414623" cy="111871"/>
          </a:xfrm>
          <a:prstGeom prst="rect">
            <a:avLst/>
          </a:prstGeom>
        </p:spPr>
        <p:txBody>
          <a:bodyPr lIns="0" tIns="0" rIns="0" bIns="0" rtlCol="0" anchor="t">
            <a:spAutoFit/>
          </a:bodyPr>
          <a:lstStyle/>
          <a:p>
            <a:pPr algn="l">
              <a:lnSpc>
                <a:spcPts val="979"/>
              </a:lnSpc>
            </a:pPr>
            <a:r>
              <a:rPr lang="en-US" sz="699" spc="11">
                <a:solidFill>
                  <a:srgbClr val="FFFFFF"/>
                </a:solidFill>
                <a:latin typeface="Open Sans Condensed Bold"/>
              </a:rPr>
              <a:t>Peter Caton</a:t>
            </a:r>
          </a:p>
        </p:txBody>
      </p:sp>
      <p:sp>
        <p:nvSpPr>
          <p:cNvPr id="6" name="TextBox 6"/>
          <p:cNvSpPr txBox="1"/>
          <p:nvPr/>
        </p:nvSpPr>
        <p:spPr>
          <a:xfrm>
            <a:off x="7018353" y="4413199"/>
            <a:ext cx="2029758" cy="1060361"/>
          </a:xfrm>
          <a:prstGeom prst="rect">
            <a:avLst/>
          </a:prstGeom>
        </p:spPr>
        <p:txBody>
          <a:bodyPr lIns="0" tIns="0" rIns="0" bIns="0" rtlCol="0" anchor="t">
            <a:spAutoFit/>
          </a:bodyPr>
          <a:lstStyle/>
          <a:p>
            <a:pPr algn="just">
              <a:lnSpc>
                <a:spcPts val="2041"/>
              </a:lnSpc>
            </a:pPr>
            <a:r>
              <a:rPr lang="en-US" sz="1837">
                <a:solidFill>
                  <a:srgbClr val="FFFFFF"/>
                </a:solidFill>
                <a:latin typeface="GT Pressura"/>
              </a:rPr>
              <a:t>Joka toisia ruokkii, syö itse kyllin,</a:t>
            </a:r>
          </a:p>
          <a:p>
            <a:pPr algn="l">
              <a:lnSpc>
                <a:spcPts val="2041"/>
              </a:lnSpc>
            </a:pPr>
            <a:r>
              <a:rPr lang="en-US" sz="1837">
                <a:solidFill>
                  <a:srgbClr val="A6CE38"/>
                </a:solidFill>
                <a:latin typeface="GT Pressura"/>
              </a:rPr>
              <a:t>joka tarjoaa vettä, saa itse juoda.</a:t>
            </a:r>
            <a:r>
              <a:rPr lang="en-US" sz="1837">
                <a:solidFill>
                  <a:srgbClr val="FFFFFF"/>
                </a:solidFill>
                <a:latin typeface="GT Pressura"/>
              </a:rPr>
              <a:t> </a:t>
            </a:r>
          </a:p>
        </p:txBody>
      </p:sp>
      <p:sp>
        <p:nvSpPr>
          <p:cNvPr id="7" name="TextBox 7"/>
          <p:cNvSpPr txBox="1"/>
          <p:nvPr/>
        </p:nvSpPr>
        <p:spPr>
          <a:xfrm>
            <a:off x="7018353" y="5485676"/>
            <a:ext cx="1113492" cy="171755"/>
          </a:xfrm>
          <a:prstGeom prst="rect">
            <a:avLst/>
          </a:prstGeom>
        </p:spPr>
        <p:txBody>
          <a:bodyPr lIns="0" tIns="0" rIns="0" bIns="0" rtlCol="0" anchor="t">
            <a:spAutoFit/>
          </a:bodyPr>
          <a:lstStyle/>
          <a:p>
            <a:pPr algn="l">
              <a:lnSpc>
                <a:spcPts val="1429"/>
              </a:lnSpc>
            </a:pPr>
            <a:r>
              <a:rPr lang="en-US" sz="1020">
                <a:solidFill>
                  <a:srgbClr val="FFFFFF"/>
                </a:solidFill>
                <a:latin typeface="GT Pressura"/>
              </a:rPr>
              <a:t>- Sananlaskut 11:25 </a:t>
            </a:r>
          </a:p>
        </p:txBody>
      </p:sp>
      <p:sp>
        <p:nvSpPr>
          <p:cNvPr id="8" name="Title 7">
            <a:extLst>
              <a:ext uri="{FF2B5EF4-FFF2-40B4-BE49-F238E27FC236}">
                <a16:creationId xmlns:a16="http://schemas.microsoft.com/office/drawing/2014/main" id="{9EED674F-6C89-480C-8FC1-FE115CE70FF4}"/>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Joulukuu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ainen istuu tuolissa ompelukonepöydän ääressä. "/>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0" t="-188" r="-136" b="-179"/>
            </a:stretch>
          </a:blipFill>
        </p:spPr>
      </p:sp>
      <p:sp>
        <p:nvSpPr>
          <p:cNvPr id="3" name="Freeform 3" descr="&quot;Se mitä me teemme sillä, mitä meillä on. kertoo sen, keitä me olemme.&quot; Vince Lombardi"/>
          <p:cNvSpPr/>
          <p:nvPr/>
        </p:nvSpPr>
        <p:spPr>
          <a:xfrm>
            <a:off x="1219752" y="2474509"/>
            <a:ext cx="2950035" cy="1245794"/>
          </a:xfrm>
          <a:custGeom>
            <a:avLst/>
            <a:gdLst/>
            <a:ahLst/>
            <a:cxnLst/>
            <a:rect l="l" t="t" r="r" b="b"/>
            <a:pathLst>
              <a:path w="2950035" h="1245794">
                <a:moveTo>
                  <a:pt x="0" y="0"/>
                </a:moveTo>
                <a:lnTo>
                  <a:pt x="2950036" y="0"/>
                </a:lnTo>
                <a:lnTo>
                  <a:pt x="2950036" y="1245794"/>
                </a:lnTo>
                <a:lnTo>
                  <a:pt x="0" y="12457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20184" y="7073856"/>
            <a:ext cx="356216" cy="111871"/>
          </a:xfrm>
          <a:prstGeom prst="rect">
            <a:avLst/>
          </a:prstGeom>
        </p:spPr>
        <p:txBody>
          <a:bodyPr lIns="0" tIns="0" rIns="0" bIns="0" rtlCol="0" anchor="t">
            <a:spAutoFit/>
          </a:bodyPr>
          <a:lstStyle/>
          <a:p>
            <a:pPr algn="l">
              <a:lnSpc>
                <a:spcPts val="979"/>
              </a:lnSpc>
            </a:pPr>
            <a:r>
              <a:rPr lang="en-US" sz="699" spc="-8">
                <a:solidFill>
                  <a:srgbClr val="FFFFFF"/>
                </a:solidFill>
                <a:latin typeface="IBM Plex Sans Condensed Bold"/>
              </a:rPr>
              <a:t>Björn Udd</a:t>
            </a:r>
          </a:p>
        </p:txBody>
      </p:sp>
      <p:sp>
        <p:nvSpPr>
          <p:cNvPr id="6" name="TextBox 6"/>
          <p:cNvSpPr txBox="1"/>
          <p:nvPr/>
        </p:nvSpPr>
        <p:spPr>
          <a:xfrm>
            <a:off x="1389669" y="2586199"/>
            <a:ext cx="2655522" cy="801072"/>
          </a:xfrm>
          <a:prstGeom prst="rect">
            <a:avLst/>
          </a:prstGeom>
        </p:spPr>
        <p:txBody>
          <a:bodyPr lIns="0" tIns="0" rIns="0" bIns="0" rtlCol="0" anchor="t">
            <a:spAutoFit/>
          </a:bodyPr>
          <a:lstStyle/>
          <a:p>
            <a:pPr algn="l">
              <a:lnSpc>
                <a:spcPts val="2041"/>
              </a:lnSpc>
            </a:pPr>
            <a:r>
              <a:rPr lang="en-US" sz="1837">
                <a:solidFill>
                  <a:srgbClr val="FFFFFF"/>
                </a:solidFill>
                <a:latin typeface="GT Pressura"/>
              </a:rPr>
              <a:t>Se mitä me teemme sillä, </a:t>
            </a:r>
            <a:r>
              <a:rPr lang="en-US" sz="1837">
                <a:solidFill>
                  <a:srgbClr val="A6CE38"/>
                </a:solidFill>
                <a:latin typeface="GT Pressura"/>
              </a:rPr>
              <a:t>mitä meillä on, kertoo sen, </a:t>
            </a:r>
            <a:r>
              <a:rPr lang="en-US" sz="1837">
                <a:solidFill>
                  <a:srgbClr val="FFFFFF"/>
                </a:solidFill>
                <a:latin typeface="GT Pressura"/>
              </a:rPr>
              <a:t>keitä me olemme. </a:t>
            </a:r>
          </a:p>
        </p:txBody>
      </p:sp>
      <p:sp>
        <p:nvSpPr>
          <p:cNvPr id="7" name="TextBox 7"/>
          <p:cNvSpPr txBox="1"/>
          <p:nvPr/>
        </p:nvSpPr>
        <p:spPr>
          <a:xfrm>
            <a:off x="1389669" y="3399359"/>
            <a:ext cx="1137631"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Vince Lombardi</a:t>
            </a:r>
          </a:p>
        </p:txBody>
      </p:sp>
      <p:sp>
        <p:nvSpPr>
          <p:cNvPr id="8" name="Title 7">
            <a:extLst>
              <a:ext uri="{FF2B5EF4-FFF2-40B4-BE49-F238E27FC236}">
                <a16:creationId xmlns:a16="http://schemas.microsoft.com/office/drawing/2014/main" id="{17B93453-9A09-4272-8175-6C54B5E31B2C}"/>
              </a:ext>
            </a:extLst>
          </p:cNvPr>
          <p:cNvSpPr>
            <a:spLocks noGrp="1"/>
          </p:cNvSpPr>
          <p:nvPr>
            <p:ph type="title" idx="4294967295"/>
          </p:nvPr>
        </p:nvSpPr>
        <p:spPr>
          <a:xfrm>
            <a:off x="131169" y="102561"/>
            <a:ext cx="762552" cy="45719"/>
          </a:xfrm>
        </p:spPr>
        <p:txBody>
          <a:bodyPr>
            <a:normAutofit fontScale="90000"/>
          </a:bodyPr>
          <a:lstStyle/>
          <a:p>
            <a:r>
              <a:rPr lang="fi-FI" sz="800" dirty="0"/>
              <a:t>Tammikuu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Lapsi roikkuu kiipeilytelineessä. Lapsella on t-paita päällään."/>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2" t="-190" r="-133" b="-175"/>
            </a:stretch>
          </a:blipFill>
        </p:spPr>
      </p:sp>
      <p:sp>
        <p:nvSpPr>
          <p:cNvPr id="3" name="Freeform 3">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descr="&quot;Olkoon sinulla kovettumaton sydän, väsymätön luonne ja kosketus, joka ei milloinkaa satu.&quot; Charles Dickens"/>
          <p:cNvSpPr/>
          <p:nvPr/>
        </p:nvSpPr>
        <p:spPr>
          <a:xfrm>
            <a:off x="6722497" y="3486731"/>
            <a:ext cx="2430999" cy="1746561"/>
          </a:xfrm>
          <a:custGeom>
            <a:avLst/>
            <a:gdLst/>
            <a:ahLst/>
            <a:cxnLst/>
            <a:rect l="l" t="t" r="r" b="b"/>
            <a:pathLst>
              <a:path w="2430999" h="1746561">
                <a:moveTo>
                  <a:pt x="0" y="0"/>
                </a:moveTo>
                <a:lnTo>
                  <a:pt x="2430999" y="0"/>
                </a:lnTo>
                <a:lnTo>
                  <a:pt x="2430999" y="1746561"/>
                </a:lnTo>
                <a:lnTo>
                  <a:pt x="0" y="17465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70686" y="7023354"/>
            <a:ext cx="457210" cy="111871"/>
          </a:xfrm>
          <a:prstGeom prst="rect">
            <a:avLst/>
          </a:prstGeom>
        </p:spPr>
        <p:txBody>
          <a:bodyPr lIns="0" tIns="0" rIns="0" bIns="0" rtlCol="0" anchor="t">
            <a:spAutoFit/>
          </a:bodyPr>
          <a:lstStyle/>
          <a:p>
            <a:pPr algn="l">
              <a:lnSpc>
                <a:spcPts val="979"/>
              </a:lnSpc>
            </a:pPr>
            <a:r>
              <a:rPr lang="en-US" sz="699" spc="-8">
                <a:solidFill>
                  <a:srgbClr val="FFFFFF"/>
                </a:solidFill>
                <a:latin typeface="IBM Plex Sans Condensed Bold"/>
              </a:rPr>
              <a:t>Antti Yrjönen</a:t>
            </a:r>
          </a:p>
        </p:txBody>
      </p:sp>
      <p:sp>
        <p:nvSpPr>
          <p:cNvPr id="6" name="TextBox 6"/>
          <p:cNvSpPr txBox="1"/>
          <p:nvPr/>
        </p:nvSpPr>
        <p:spPr>
          <a:xfrm>
            <a:off x="6892414" y="3598421"/>
            <a:ext cx="2130028" cy="1319660"/>
          </a:xfrm>
          <a:prstGeom prst="rect">
            <a:avLst/>
          </a:prstGeom>
        </p:spPr>
        <p:txBody>
          <a:bodyPr lIns="0" tIns="0" rIns="0" bIns="0" rtlCol="0" anchor="t">
            <a:spAutoFit/>
          </a:bodyPr>
          <a:lstStyle/>
          <a:p>
            <a:pPr algn="l">
              <a:lnSpc>
                <a:spcPts val="2041"/>
              </a:lnSpc>
            </a:pPr>
            <a:r>
              <a:rPr lang="en-US" sz="1837" dirty="0" err="1">
                <a:solidFill>
                  <a:srgbClr val="FFFFFF"/>
                </a:solidFill>
                <a:latin typeface="GT Pressura"/>
              </a:rPr>
              <a:t>Olkoon</a:t>
            </a:r>
            <a:r>
              <a:rPr lang="en-US" sz="1837" dirty="0">
                <a:solidFill>
                  <a:srgbClr val="FFFFFF"/>
                </a:solidFill>
                <a:latin typeface="GT Pressura"/>
              </a:rPr>
              <a:t> </a:t>
            </a:r>
            <a:r>
              <a:rPr lang="en-US" sz="1837" dirty="0" err="1">
                <a:solidFill>
                  <a:srgbClr val="FFFFFF"/>
                </a:solidFill>
                <a:latin typeface="GT Pressura"/>
              </a:rPr>
              <a:t>sinulla</a:t>
            </a:r>
            <a:r>
              <a:rPr lang="en-US" sz="1837" dirty="0">
                <a:solidFill>
                  <a:srgbClr val="FFFFFF"/>
                </a:solidFill>
                <a:latin typeface="GT Pressura"/>
              </a:rPr>
              <a:t> </a:t>
            </a:r>
            <a:r>
              <a:rPr lang="en-US" sz="1837" dirty="0" err="1">
                <a:solidFill>
                  <a:srgbClr val="FFFFFF"/>
                </a:solidFill>
                <a:latin typeface="GT Pressura"/>
              </a:rPr>
              <a:t>kovettumaton</a:t>
            </a:r>
            <a:r>
              <a:rPr lang="en-US" sz="1837" dirty="0">
                <a:solidFill>
                  <a:srgbClr val="FFFFFF"/>
                </a:solidFill>
                <a:latin typeface="GT Pressura"/>
              </a:rPr>
              <a:t> </a:t>
            </a:r>
            <a:r>
              <a:rPr lang="en-US" sz="1837" dirty="0" err="1">
                <a:solidFill>
                  <a:srgbClr val="FFFFFF"/>
                </a:solidFill>
                <a:latin typeface="GT Pressura"/>
              </a:rPr>
              <a:t>sydän</a:t>
            </a:r>
            <a:r>
              <a:rPr lang="en-US" sz="1837" dirty="0">
                <a:solidFill>
                  <a:srgbClr val="FFFFFF"/>
                </a:solidFill>
                <a:latin typeface="GT Pressura"/>
              </a:rPr>
              <a:t>, </a:t>
            </a:r>
            <a:r>
              <a:rPr lang="en-US" sz="1837" dirty="0" err="1">
                <a:solidFill>
                  <a:srgbClr val="A6CE38"/>
                </a:solidFill>
                <a:latin typeface="GT Pressura"/>
              </a:rPr>
              <a:t>väsymätön</a:t>
            </a:r>
            <a:r>
              <a:rPr lang="en-US" sz="1837" dirty="0">
                <a:solidFill>
                  <a:srgbClr val="A6CE38"/>
                </a:solidFill>
                <a:latin typeface="GT Pressura"/>
              </a:rPr>
              <a:t> </a:t>
            </a:r>
            <a:r>
              <a:rPr lang="en-US" sz="1837" dirty="0" err="1">
                <a:solidFill>
                  <a:srgbClr val="A6CE38"/>
                </a:solidFill>
                <a:latin typeface="GT Pressura"/>
              </a:rPr>
              <a:t>luonne</a:t>
            </a:r>
            <a:r>
              <a:rPr lang="en-US" sz="1837" dirty="0">
                <a:solidFill>
                  <a:srgbClr val="A6CE38"/>
                </a:solidFill>
                <a:latin typeface="GT Pressura"/>
              </a:rPr>
              <a:t> </a:t>
            </a:r>
          </a:p>
          <a:p>
            <a:pPr algn="l">
              <a:lnSpc>
                <a:spcPts val="2041"/>
              </a:lnSpc>
            </a:pPr>
            <a:r>
              <a:rPr lang="en-US" sz="1837" dirty="0">
                <a:solidFill>
                  <a:srgbClr val="A6CE38"/>
                </a:solidFill>
                <a:latin typeface="GT Pressura"/>
              </a:rPr>
              <a:t>ja </a:t>
            </a:r>
            <a:r>
              <a:rPr lang="en-US" sz="1837" dirty="0" err="1">
                <a:solidFill>
                  <a:srgbClr val="A6CE38"/>
                </a:solidFill>
                <a:latin typeface="GT Pressura"/>
              </a:rPr>
              <a:t>kosketus</a:t>
            </a:r>
            <a:r>
              <a:rPr lang="en-US" sz="1837" dirty="0">
                <a:solidFill>
                  <a:srgbClr val="A6CE38"/>
                </a:solidFill>
                <a:latin typeface="GT Pressura"/>
              </a:rPr>
              <a:t>,</a:t>
            </a:r>
            <a:r>
              <a:rPr lang="en-US" sz="1837" dirty="0">
                <a:solidFill>
                  <a:srgbClr val="FFFFFF"/>
                </a:solidFill>
                <a:latin typeface="GT Pressura"/>
              </a:rPr>
              <a:t> </a:t>
            </a:r>
            <a:r>
              <a:rPr lang="en-US" sz="1837" dirty="0" err="1">
                <a:solidFill>
                  <a:srgbClr val="FFFFFF"/>
                </a:solidFill>
                <a:latin typeface="GT Pressura"/>
              </a:rPr>
              <a:t>joka</a:t>
            </a:r>
            <a:r>
              <a:rPr lang="en-US" sz="1837" dirty="0">
                <a:solidFill>
                  <a:srgbClr val="FFFFFF"/>
                </a:solidFill>
                <a:latin typeface="GT Pressura"/>
              </a:rPr>
              <a:t> </a:t>
            </a:r>
            <a:r>
              <a:rPr lang="en-US" sz="1837" dirty="0" err="1">
                <a:solidFill>
                  <a:srgbClr val="FFFFFF"/>
                </a:solidFill>
                <a:latin typeface="GT Pressura"/>
              </a:rPr>
              <a:t>ei</a:t>
            </a:r>
            <a:r>
              <a:rPr lang="en-US" sz="1837" dirty="0">
                <a:solidFill>
                  <a:srgbClr val="FFFFFF"/>
                </a:solidFill>
                <a:latin typeface="GT Pressura"/>
              </a:rPr>
              <a:t> </a:t>
            </a:r>
            <a:r>
              <a:rPr lang="en-US" sz="1837" dirty="0" err="1">
                <a:solidFill>
                  <a:srgbClr val="FFFFFF"/>
                </a:solidFill>
                <a:latin typeface="GT Pressura"/>
              </a:rPr>
              <a:t>milloinkaan</a:t>
            </a:r>
            <a:r>
              <a:rPr lang="en-US" sz="1837" dirty="0">
                <a:solidFill>
                  <a:srgbClr val="FFFFFF"/>
                </a:solidFill>
                <a:latin typeface="GT Pressura"/>
              </a:rPr>
              <a:t> </a:t>
            </a:r>
            <a:r>
              <a:rPr lang="en-US" sz="1837" dirty="0" err="1">
                <a:solidFill>
                  <a:srgbClr val="FFFFFF"/>
                </a:solidFill>
                <a:latin typeface="GT Pressura"/>
              </a:rPr>
              <a:t>satu</a:t>
            </a:r>
            <a:r>
              <a:rPr lang="en-US" sz="1837" dirty="0">
                <a:solidFill>
                  <a:srgbClr val="FFFFFF"/>
                </a:solidFill>
                <a:latin typeface="GT Pressura"/>
              </a:rPr>
              <a:t>. </a:t>
            </a:r>
          </a:p>
        </p:txBody>
      </p:sp>
      <p:sp>
        <p:nvSpPr>
          <p:cNvPr id="7" name="TextBox 7"/>
          <p:cNvSpPr txBox="1"/>
          <p:nvPr/>
        </p:nvSpPr>
        <p:spPr>
          <a:xfrm>
            <a:off x="6892414" y="4930207"/>
            <a:ext cx="1121286"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Charles Dickens</a:t>
            </a:r>
          </a:p>
        </p:txBody>
      </p:sp>
      <p:sp>
        <p:nvSpPr>
          <p:cNvPr id="8" name="Title 7">
            <a:extLst>
              <a:ext uri="{FF2B5EF4-FFF2-40B4-BE49-F238E27FC236}">
                <a16:creationId xmlns:a16="http://schemas.microsoft.com/office/drawing/2014/main" id="{C6B5B5EF-8696-415B-931A-EA3520FADC1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Helmikuu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Kaksi henkilöä sinisissä rakennuskypärissä ja vihreissä työasuissa polvillaan lattialla ja katsovat alaspäin."/>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28" t="-188" r="-135" b="-181"/>
            </a:stretch>
          </a:blipFill>
        </p:spPr>
      </p:sp>
      <p:sp>
        <p:nvSpPr>
          <p:cNvPr id="3" name="Freeform 3">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descr="Vaikeinta on päättä toimia. Loppu on vain sinnikkyyttä. Amelia Earhart"/>
          <p:cNvSpPr/>
          <p:nvPr/>
        </p:nvSpPr>
        <p:spPr>
          <a:xfrm>
            <a:off x="6938496" y="4708512"/>
            <a:ext cx="2421998" cy="1242993"/>
          </a:xfrm>
          <a:custGeom>
            <a:avLst/>
            <a:gdLst/>
            <a:ahLst/>
            <a:cxnLst/>
            <a:rect l="l" t="t" r="r" b="b"/>
            <a:pathLst>
              <a:path w="2421998" h="1242993">
                <a:moveTo>
                  <a:pt x="0" y="0"/>
                </a:moveTo>
                <a:lnTo>
                  <a:pt x="2421998" y="0"/>
                </a:lnTo>
                <a:lnTo>
                  <a:pt x="2421998" y="1242994"/>
                </a:lnTo>
                <a:lnTo>
                  <a:pt x="0" y="1242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20184" y="7073856"/>
            <a:ext cx="356216" cy="111871"/>
          </a:xfrm>
          <a:prstGeom prst="rect">
            <a:avLst/>
          </a:prstGeom>
        </p:spPr>
        <p:txBody>
          <a:bodyPr lIns="0" tIns="0" rIns="0" bIns="0" rtlCol="0" anchor="t">
            <a:spAutoFit/>
          </a:bodyPr>
          <a:lstStyle/>
          <a:p>
            <a:pPr algn="l">
              <a:lnSpc>
                <a:spcPts val="979"/>
              </a:lnSpc>
            </a:pPr>
            <a:r>
              <a:rPr lang="en-US" sz="699" spc="-8">
                <a:solidFill>
                  <a:srgbClr val="FFFFFF"/>
                </a:solidFill>
                <a:latin typeface="IBM Plex Sans Condensed Bold"/>
              </a:rPr>
              <a:t>Björn Udd</a:t>
            </a:r>
          </a:p>
        </p:txBody>
      </p:sp>
      <p:sp>
        <p:nvSpPr>
          <p:cNvPr id="6" name="TextBox 6"/>
          <p:cNvSpPr txBox="1"/>
          <p:nvPr/>
        </p:nvSpPr>
        <p:spPr>
          <a:xfrm>
            <a:off x="7108412" y="4820212"/>
            <a:ext cx="2132590" cy="801072"/>
          </a:xfrm>
          <a:prstGeom prst="rect">
            <a:avLst/>
          </a:prstGeom>
        </p:spPr>
        <p:txBody>
          <a:bodyPr lIns="0" tIns="0" rIns="0" bIns="0" rtlCol="0" anchor="t">
            <a:spAutoFit/>
          </a:bodyPr>
          <a:lstStyle/>
          <a:p>
            <a:pPr algn="just">
              <a:lnSpc>
                <a:spcPts val="2041"/>
              </a:lnSpc>
            </a:pPr>
            <a:r>
              <a:rPr lang="en-US" sz="1837">
                <a:solidFill>
                  <a:srgbClr val="FFFFFF"/>
                </a:solidFill>
                <a:latin typeface="GT Pressura"/>
              </a:rPr>
              <a:t>Vaikeinta on päättää toimia. </a:t>
            </a:r>
            <a:r>
              <a:rPr lang="en-US" sz="1837">
                <a:solidFill>
                  <a:srgbClr val="A6CE38"/>
                </a:solidFill>
                <a:latin typeface="GT Pressura"/>
              </a:rPr>
              <a:t>Loppu on vain sinnikkyyttä.</a:t>
            </a:r>
            <a:r>
              <a:rPr lang="en-US" sz="1837">
                <a:solidFill>
                  <a:srgbClr val="FFFFFF"/>
                </a:solidFill>
                <a:latin typeface="GT Pressura"/>
              </a:rPr>
              <a:t> </a:t>
            </a:r>
          </a:p>
        </p:txBody>
      </p:sp>
      <p:sp>
        <p:nvSpPr>
          <p:cNvPr id="7" name="TextBox 7"/>
          <p:cNvSpPr txBox="1"/>
          <p:nvPr/>
        </p:nvSpPr>
        <p:spPr>
          <a:xfrm>
            <a:off x="7108412" y="5599149"/>
            <a:ext cx="1210088"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Amelia Earhart</a:t>
            </a:r>
          </a:p>
        </p:txBody>
      </p:sp>
      <p:sp>
        <p:nvSpPr>
          <p:cNvPr id="9" name="Title 8">
            <a:extLst>
              <a:ext uri="{FF2B5EF4-FFF2-40B4-BE49-F238E27FC236}">
                <a16:creationId xmlns:a16="http://schemas.microsoft.com/office/drawing/2014/main" id="{A8B8EDA7-2BD5-45F7-939D-6BB0F447C2A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Maaliskuu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Kuusi innostunutta lasta nostaa käsiä ylös opetustilass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22" t="-181" r="-125" b="-189"/>
            </a:stretch>
          </a:blipFill>
        </p:spPr>
      </p:sp>
      <p:sp>
        <p:nvSpPr>
          <p:cNvPr id="3" name="Freeform 3">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descr="Lapset eivät muodosta sataa prosenttia väestöstä, mutta he muodostavat sata prosenttia tulevaisuudesta. Zig Ziglar"/>
          <p:cNvSpPr/>
          <p:nvPr/>
        </p:nvSpPr>
        <p:spPr>
          <a:xfrm>
            <a:off x="6002493" y="5311207"/>
            <a:ext cx="3169006" cy="1513332"/>
          </a:xfrm>
          <a:custGeom>
            <a:avLst/>
            <a:gdLst/>
            <a:ahLst/>
            <a:cxnLst/>
            <a:rect l="l" t="t" r="r" b="b"/>
            <a:pathLst>
              <a:path w="3169006" h="1513332">
                <a:moveTo>
                  <a:pt x="0" y="0"/>
                </a:moveTo>
                <a:lnTo>
                  <a:pt x="3169006" y="0"/>
                </a:lnTo>
                <a:lnTo>
                  <a:pt x="3169006" y="1513332"/>
                </a:lnTo>
                <a:lnTo>
                  <a:pt x="0" y="15133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70686" y="7023354"/>
            <a:ext cx="457210" cy="111871"/>
          </a:xfrm>
          <a:prstGeom prst="rect">
            <a:avLst/>
          </a:prstGeom>
        </p:spPr>
        <p:txBody>
          <a:bodyPr lIns="0" tIns="0" rIns="0" bIns="0" rtlCol="0" anchor="t">
            <a:spAutoFit/>
          </a:bodyPr>
          <a:lstStyle/>
          <a:p>
            <a:pPr algn="l">
              <a:lnSpc>
                <a:spcPts val="979"/>
              </a:lnSpc>
            </a:pPr>
            <a:r>
              <a:rPr lang="en-US" sz="699" spc="-8">
                <a:solidFill>
                  <a:srgbClr val="FFFFFF"/>
                </a:solidFill>
                <a:latin typeface="IBM Plex Sans Condensed Bold"/>
              </a:rPr>
              <a:t>Antti Yrjönen</a:t>
            </a:r>
          </a:p>
        </p:txBody>
      </p:sp>
      <p:sp>
        <p:nvSpPr>
          <p:cNvPr id="6" name="TextBox 6"/>
          <p:cNvSpPr txBox="1"/>
          <p:nvPr/>
        </p:nvSpPr>
        <p:spPr>
          <a:xfrm>
            <a:off x="6209058" y="5448710"/>
            <a:ext cx="2960275" cy="1060361"/>
          </a:xfrm>
          <a:prstGeom prst="rect">
            <a:avLst/>
          </a:prstGeom>
        </p:spPr>
        <p:txBody>
          <a:bodyPr lIns="0" tIns="0" rIns="0" bIns="0" rtlCol="0" anchor="t">
            <a:spAutoFit/>
          </a:bodyPr>
          <a:lstStyle/>
          <a:p>
            <a:pPr algn="l">
              <a:lnSpc>
                <a:spcPts val="2041"/>
              </a:lnSpc>
            </a:pPr>
            <a:r>
              <a:rPr lang="en-US" sz="1837">
                <a:solidFill>
                  <a:srgbClr val="FFFFFF"/>
                </a:solidFill>
                <a:latin typeface="GT Pressura"/>
              </a:rPr>
              <a:t>Lapset eivät muodosta </a:t>
            </a:r>
          </a:p>
          <a:p>
            <a:pPr algn="l">
              <a:lnSpc>
                <a:spcPts val="2041"/>
              </a:lnSpc>
            </a:pPr>
            <a:r>
              <a:rPr lang="en-US" sz="1837">
                <a:solidFill>
                  <a:srgbClr val="FFFFFF"/>
                </a:solidFill>
                <a:latin typeface="GT Pressura"/>
              </a:rPr>
              <a:t>sataa prosenttia väestöstä, </a:t>
            </a:r>
            <a:r>
              <a:rPr lang="en-US" sz="1837">
                <a:solidFill>
                  <a:srgbClr val="A6CE38"/>
                </a:solidFill>
                <a:latin typeface="GT Pressura"/>
              </a:rPr>
              <a:t>mutta he muodostavat sata prosenttia tulevaisuudesta.</a:t>
            </a:r>
            <a:r>
              <a:rPr lang="en-US" sz="1837">
                <a:solidFill>
                  <a:srgbClr val="FFFFFF"/>
                </a:solidFill>
                <a:latin typeface="GT Pressura"/>
              </a:rPr>
              <a:t> </a:t>
            </a:r>
          </a:p>
        </p:txBody>
      </p:sp>
      <p:sp>
        <p:nvSpPr>
          <p:cNvPr id="7" name="TextBox 7"/>
          <p:cNvSpPr txBox="1"/>
          <p:nvPr/>
        </p:nvSpPr>
        <p:spPr>
          <a:xfrm>
            <a:off x="6209058" y="6509071"/>
            <a:ext cx="737841"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Zig Ziglar</a:t>
            </a:r>
          </a:p>
        </p:txBody>
      </p:sp>
      <p:sp>
        <p:nvSpPr>
          <p:cNvPr id="8" name="Title 7">
            <a:extLst>
              <a:ext uri="{FF2B5EF4-FFF2-40B4-BE49-F238E27FC236}">
                <a16:creationId xmlns:a16="http://schemas.microsoft.com/office/drawing/2014/main" id="{365FF60E-C4DE-4E7D-8B2A-C4E67AA6EC7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Huhtikuu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ainen ottaa pyykkiä narulta sylissään lapsen vaatteita. Pyykkinaru on vehreällä tasangolla, jossa kasvaa puita. Aurinko paistaa taustalla kukkulan taka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4" t="-210" r="-132" b="-210"/>
            </a:stretch>
          </a:blipFill>
        </p:spPr>
      </p:sp>
      <p:sp>
        <p:nvSpPr>
          <p:cNvPr id="3" name="Freeform 3" descr="Kuinka nopeasti &quot;ei juuri nyt&quot; muuttuukaan muotoon &quot;ei koskaan&quot; Martti Luther"/>
          <p:cNvSpPr/>
          <p:nvPr/>
        </p:nvSpPr>
        <p:spPr>
          <a:xfrm>
            <a:off x="1412453" y="5120507"/>
            <a:ext cx="3043047" cy="1255928"/>
          </a:xfrm>
          <a:custGeom>
            <a:avLst/>
            <a:gdLst/>
            <a:ahLst/>
            <a:cxnLst/>
            <a:rect l="l" t="t" r="r" b="b"/>
            <a:pathLst>
              <a:path w="3043047" h="1255928">
                <a:moveTo>
                  <a:pt x="0" y="0"/>
                </a:moveTo>
                <a:lnTo>
                  <a:pt x="3043047" y="0"/>
                </a:lnTo>
                <a:lnTo>
                  <a:pt x="3043047" y="1255928"/>
                </a:lnTo>
                <a:lnTo>
                  <a:pt x="0" y="12559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70686" y="7023354"/>
            <a:ext cx="457210" cy="111871"/>
          </a:xfrm>
          <a:prstGeom prst="rect">
            <a:avLst/>
          </a:prstGeom>
        </p:spPr>
        <p:txBody>
          <a:bodyPr lIns="0" tIns="0" rIns="0" bIns="0" rtlCol="0" anchor="t">
            <a:spAutoFit/>
          </a:bodyPr>
          <a:lstStyle/>
          <a:p>
            <a:pPr algn="l">
              <a:lnSpc>
                <a:spcPts val="979"/>
              </a:lnSpc>
            </a:pPr>
            <a:r>
              <a:rPr lang="en-US" sz="699" spc="-8">
                <a:solidFill>
                  <a:srgbClr val="FFFFFF"/>
                </a:solidFill>
                <a:latin typeface="IBM Plex Sans Condensed Bold"/>
              </a:rPr>
              <a:t>Antti Yrjönen</a:t>
            </a:r>
          </a:p>
        </p:txBody>
      </p:sp>
      <p:sp>
        <p:nvSpPr>
          <p:cNvPr id="6" name="TextBox 6"/>
          <p:cNvSpPr txBox="1"/>
          <p:nvPr/>
        </p:nvSpPr>
        <p:spPr>
          <a:xfrm>
            <a:off x="1582360" y="5232206"/>
            <a:ext cx="2725579" cy="801072"/>
          </a:xfrm>
          <a:prstGeom prst="rect">
            <a:avLst/>
          </a:prstGeom>
        </p:spPr>
        <p:txBody>
          <a:bodyPr lIns="0" tIns="0" rIns="0" bIns="0" rtlCol="0" anchor="t">
            <a:spAutoFit/>
          </a:bodyPr>
          <a:lstStyle/>
          <a:p>
            <a:pPr algn="l">
              <a:lnSpc>
                <a:spcPts val="2041"/>
              </a:lnSpc>
            </a:pPr>
            <a:r>
              <a:rPr lang="en-US" sz="1837">
                <a:solidFill>
                  <a:srgbClr val="FFFFFF"/>
                </a:solidFill>
                <a:latin typeface="GT Pressura"/>
              </a:rPr>
              <a:t>Kuinka nopeasti</a:t>
            </a:r>
          </a:p>
          <a:p>
            <a:pPr algn="just">
              <a:lnSpc>
                <a:spcPts val="2041"/>
              </a:lnSpc>
            </a:pPr>
            <a:r>
              <a:rPr lang="en-US" sz="1837">
                <a:solidFill>
                  <a:srgbClr val="A6CE38"/>
                </a:solidFill>
                <a:latin typeface="GT Pressura"/>
              </a:rPr>
              <a:t>”ei juuri nyt” muuttuukaan</a:t>
            </a:r>
            <a:r>
              <a:rPr lang="en-US" sz="1837">
                <a:solidFill>
                  <a:srgbClr val="FFFFFF"/>
                </a:solidFill>
                <a:latin typeface="GT Pressura"/>
              </a:rPr>
              <a:t> muotoon ”ei koskaan”. </a:t>
            </a:r>
          </a:p>
        </p:txBody>
      </p:sp>
      <p:sp>
        <p:nvSpPr>
          <p:cNvPr id="7" name="TextBox 7"/>
          <p:cNvSpPr txBox="1"/>
          <p:nvPr/>
        </p:nvSpPr>
        <p:spPr>
          <a:xfrm>
            <a:off x="1582360" y="6045357"/>
            <a:ext cx="1021140" cy="171294"/>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Martti Luther</a:t>
            </a:r>
          </a:p>
        </p:txBody>
      </p:sp>
      <p:sp>
        <p:nvSpPr>
          <p:cNvPr id="8" name="Title 7">
            <a:extLst>
              <a:ext uri="{FF2B5EF4-FFF2-40B4-BE49-F238E27FC236}">
                <a16:creationId xmlns:a16="http://schemas.microsoft.com/office/drawing/2014/main" id="{B9F6E986-C126-42D6-A8C4-3C61C686EEB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Toukokuu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Joukko lapsia pelaa jalkapalloa. Taustalla isossa teltassa istuu iso joukko lapsi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6" t="-169" r="-122" b="-182"/>
            </a:stretch>
          </a:blipFill>
        </p:spPr>
      </p:sp>
      <p:sp>
        <p:nvSpPr>
          <p:cNvPr id="3" name="Freeform 3" descr="Maan multa, siemenet syntyvät lapset ovat elämän ihana kapinalaulu. Katri Vala"/>
          <p:cNvSpPr/>
          <p:nvPr/>
        </p:nvSpPr>
        <p:spPr>
          <a:xfrm>
            <a:off x="980504" y="4904508"/>
            <a:ext cx="2521048" cy="1513332"/>
          </a:xfrm>
          <a:custGeom>
            <a:avLst/>
            <a:gdLst/>
            <a:ahLst/>
            <a:cxnLst/>
            <a:rect l="l" t="t" r="r" b="b"/>
            <a:pathLst>
              <a:path w="2521048" h="1513332">
                <a:moveTo>
                  <a:pt x="0" y="0"/>
                </a:moveTo>
                <a:lnTo>
                  <a:pt x="2521048" y="0"/>
                </a:lnTo>
                <a:lnTo>
                  <a:pt x="2521048" y="1513332"/>
                </a:lnTo>
                <a:lnTo>
                  <a:pt x="0" y="15133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70686" y="7023354"/>
            <a:ext cx="457210" cy="111871"/>
          </a:xfrm>
          <a:prstGeom prst="rect">
            <a:avLst/>
          </a:prstGeom>
        </p:spPr>
        <p:txBody>
          <a:bodyPr lIns="0" tIns="0" rIns="0" bIns="0" rtlCol="0" anchor="t">
            <a:spAutoFit/>
          </a:bodyPr>
          <a:lstStyle/>
          <a:p>
            <a:pPr algn="l">
              <a:lnSpc>
                <a:spcPts val="979"/>
              </a:lnSpc>
            </a:pPr>
            <a:r>
              <a:rPr lang="en-US" sz="699" spc="-8">
                <a:solidFill>
                  <a:srgbClr val="FFFFFF"/>
                </a:solidFill>
                <a:latin typeface="IBM Plex Sans Condensed Bold"/>
              </a:rPr>
              <a:t>Antti Yrjönen</a:t>
            </a:r>
          </a:p>
        </p:txBody>
      </p:sp>
      <p:sp>
        <p:nvSpPr>
          <p:cNvPr id="6" name="TextBox 6"/>
          <p:cNvSpPr txBox="1"/>
          <p:nvPr/>
        </p:nvSpPr>
        <p:spPr>
          <a:xfrm>
            <a:off x="1152816" y="5017376"/>
            <a:ext cx="2348736" cy="1039946"/>
          </a:xfrm>
          <a:prstGeom prst="rect">
            <a:avLst/>
          </a:prstGeom>
        </p:spPr>
        <p:txBody>
          <a:bodyPr lIns="0" tIns="0" rIns="0" bIns="0" rtlCol="0" anchor="t">
            <a:spAutoFit/>
          </a:bodyPr>
          <a:lstStyle/>
          <a:p>
            <a:pPr>
              <a:lnSpc>
                <a:spcPts val="2041"/>
              </a:lnSpc>
            </a:pPr>
            <a:r>
              <a:rPr lang="en-US" sz="1837">
                <a:solidFill>
                  <a:srgbClr val="FFFFFF"/>
                </a:solidFill>
                <a:latin typeface="GT Pressura"/>
              </a:rPr>
              <a:t>Maan multa, siemenet syntyvät lapset</a:t>
            </a:r>
          </a:p>
          <a:p>
            <a:pPr>
              <a:lnSpc>
                <a:spcPts val="2041"/>
              </a:lnSpc>
            </a:pPr>
            <a:r>
              <a:rPr lang="en-US" sz="1837">
                <a:solidFill>
                  <a:srgbClr val="A6CE38"/>
                </a:solidFill>
                <a:latin typeface="GT Pressura"/>
              </a:rPr>
              <a:t>ovat elämän</a:t>
            </a:r>
          </a:p>
          <a:p>
            <a:pPr>
              <a:lnSpc>
                <a:spcPts val="2041"/>
              </a:lnSpc>
            </a:pPr>
            <a:r>
              <a:rPr lang="en-US" sz="1837">
                <a:solidFill>
                  <a:srgbClr val="A6CE38"/>
                </a:solidFill>
                <a:latin typeface="GT Pressura"/>
              </a:rPr>
              <a:t>ihana kapinalaulu.</a:t>
            </a:r>
            <a:r>
              <a:rPr lang="en-US" sz="1837">
                <a:solidFill>
                  <a:srgbClr val="FFFFFF"/>
                </a:solidFill>
                <a:latin typeface="GT Pressura"/>
              </a:rPr>
              <a:t> </a:t>
            </a:r>
          </a:p>
        </p:txBody>
      </p:sp>
      <p:sp>
        <p:nvSpPr>
          <p:cNvPr id="7" name="TextBox 7"/>
          <p:cNvSpPr txBox="1"/>
          <p:nvPr/>
        </p:nvSpPr>
        <p:spPr>
          <a:xfrm>
            <a:off x="1150410" y="6088675"/>
            <a:ext cx="767290"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Katri </a:t>
            </a:r>
            <a:r>
              <a:rPr lang="en-US" sz="1020" dirty="0" err="1">
                <a:solidFill>
                  <a:srgbClr val="FFFFFF"/>
                </a:solidFill>
                <a:latin typeface="GT Pressura"/>
              </a:rPr>
              <a:t>Vala</a:t>
            </a:r>
            <a:endParaRPr lang="en-US" sz="1020" dirty="0">
              <a:solidFill>
                <a:srgbClr val="FFFFFF"/>
              </a:solidFill>
              <a:latin typeface="GT Pressura"/>
            </a:endParaRPr>
          </a:p>
        </p:txBody>
      </p:sp>
      <p:sp>
        <p:nvSpPr>
          <p:cNvPr id="8" name="Title 7">
            <a:extLst>
              <a:ext uri="{FF2B5EF4-FFF2-40B4-BE49-F238E27FC236}">
                <a16:creationId xmlns:a16="http://schemas.microsoft.com/office/drawing/2014/main" id="{B50C96C3-4BFC-49E2-B1CF-3C39F27A101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Kesäkuu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Mies kyykyssä kädet varjostamassa kasvoja. Sauva nojaa hänen toiseen käteen. Ympärillä paljon vuohi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22" t="-169" r="-127" b="-174"/>
            </a:stretch>
          </a:blipFill>
        </p:spPr>
      </p:sp>
      <p:sp>
        <p:nvSpPr>
          <p:cNvPr id="3" name="Freeform 3" descr="Joka kulkee hitaasti, pääsee pitkälle. Ugandalainen sananlasku"/>
          <p:cNvSpPr/>
          <p:nvPr/>
        </p:nvSpPr>
        <p:spPr>
          <a:xfrm>
            <a:off x="1016508" y="4049992"/>
            <a:ext cx="2395052" cy="993972"/>
          </a:xfrm>
          <a:custGeom>
            <a:avLst/>
            <a:gdLst/>
            <a:ahLst/>
            <a:cxnLst/>
            <a:rect l="l" t="t" r="r" b="b"/>
            <a:pathLst>
              <a:path w="2395052" h="993972">
                <a:moveTo>
                  <a:pt x="0" y="0"/>
                </a:moveTo>
                <a:lnTo>
                  <a:pt x="2395052" y="0"/>
                </a:lnTo>
                <a:lnTo>
                  <a:pt x="2395052" y="993972"/>
                </a:lnTo>
                <a:lnTo>
                  <a:pt x="0" y="993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20184" y="7073856"/>
            <a:ext cx="356216" cy="111871"/>
          </a:xfrm>
          <a:prstGeom prst="rect">
            <a:avLst/>
          </a:prstGeom>
        </p:spPr>
        <p:txBody>
          <a:bodyPr lIns="0" tIns="0" rIns="0" bIns="0" rtlCol="0" anchor="t">
            <a:spAutoFit/>
          </a:bodyPr>
          <a:lstStyle/>
          <a:p>
            <a:pPr algn="l">
              <a:lnSpc>
                <a:spcPts val="979"/>
              </a:lnSpc>
            </a:pPr>
            <a:r>
              <a:rPr lang="en-US" sz="699" spc="11">
                <a:solidFill>
                  <a:srgbClr val="FFFFFF"/>
                </a:solidFill>
                <a:latin typeface="Open Sans Condensed Bold"/>
              </a:rPr>
              <a:t>Björn Udd</a:t>
            </a:r>
          </a:p>
        </p:txBody>
      </p:sp>
      <p:sp>
        <p:nvSpPr>
          <p:cNvPr id="6" name="TextBox 6"/>
          <p:cNvSpPr txBox="1"/>
          <p:nvPr/>
        </p:nvSpPr>
        <p:spPr>
          <a:xfrm>
            <a:off x="1186415" y="4161692"/>
            <a:ext cx="2094786" cy="541782"/>
          </a:xfrm>
          <a:prstGeom prst="rect">
            <a:avLst/>
          </a:prstGeom>
        </p:spPr>
        <p:txBody>
          <a:bodyPr lIns="0" tIns="0" rIns="0" bIns="0" rtlCol="0" anchor="t">
            <a:spAutoFit/>
          </a:bodyPr>
          <a:lstStyle/>
          <a:p>
            <a:pPr algn="just">
              <a:lnSpc>
                <a:spcPts val="2041"/>
              </a:lnSpc>
            </a:pPr>
            <a:r>
              <a:rPr lang="en-US" sz="1837">
                <a:solidFill>
                  <a:srgbClr val="FFFFFF"/>
                </a:solidFill>
                <a:latin typeface="GT Pressura"/>
              </a:rPr>
              <a:t>Joka kulkee hitaasti, </a:t>
            </a:r>
            <a:r>
              <a:rPr lang="en-US" sz="1837">
                <a:solidFill>
                  <a:srgbClr val="A6CE38"/>
                </a:solidFill>
                <a:latin typeface="GT Pressura"/>
              </a:rPr>
              <a:t>pääsee pitkälle. </a:t>
            </a:r>
          </a:p>
        </p:txBody>
      </p:sp>
      <p:sp>
        <p:nvSpPr>
          <p:cNvPr id="7" name="TextBox 7"/>
          <p:cNvSpPr txBox="1"/>
          <p:nvPr/>
        </p:nvSpPr>
        <p:spPr>
          <a:xfrm>
            <a:off x="1186414" y="4715523"/>
            <a:ext cx="1721885"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a:t>
            </a:r>
            <a:r>
              <a:rPr lang="en-US" sz="1020" dirty="0" err="1">
                <a:solidFill>
                  <a:srgbClr val="FFFFFF"/>
                </a:solidFill>
                <a:latin typeface="GT Pressura"/>
              </a:rPr>
              <a:t>Ugandalainen</a:t>
            </a:r>
            <a:r>
              <a:rPr lang="en-US" sz="1020" dirty="0">
                <a:solidFill>
                  <a:srgbClr val="FFFFFF"/>
                </a:solidFill>
                <a:latin typeface="GT Pressura"/>
              </a:rPr>
              <a:t> </a:t>
            </a:r>
            <a:r>
              <a:rPr lang="en-US" sz="1020" dirty="0" err="1">
                <a:solidFill>
                  <a:srgbClr val="FFFFFF"/>
                </a:solidFill>
                <a:latin typeface="GT Pressura"/>
              </a:rPr>
              <a:t>sananlasku</a:t>
            </a:r>
            <a:endParaRPr lang="en-US" sz="1020" dirty="0">
              <a:solidFill>
                <a:srgbClr val="FFFFFF"/>
              </a:solidFill>
              <a:latin typeface="GT Pressura"/>
            </a:endParaRPr>
          </a:p>
        </p:txBody>
      </p:sp>
      <p:sp>
        <p:nvSpPr>
          <p:cNvPr id="8" name="Title 7">
            <a:extLst>
              <a:ext uri="{FF2B5EF4-FFF2-40B4-BE49-F238E27FC236}">
                <a16:creationId xmlns:a16="http://schemas.microsoft.com/office/drawing/2014/main" id="{36958E00-3E89-409C-8660-81D2711C86F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Heinäkuu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unapukuinen lapsi kulkee korkean kasvillisuuden keskellä käsissään palkoja. Taustalla vuoristoinen maisema."/>
          <p:cNvSpPr/>
          <p:nvPr/>
        </p:nvSpPr>
        <p:spPr>
          <a:xfrm>
            <a:off x="0" y="10"/>
            <a:ext cx="10692003" cy="7559993"/>
          </a:xfrm>
          <a:custGeom>
            <a:avLst/>
            <a:gdLst/>
            <a:ahLst/>
            <a:cxnLst/>
            <a:rect l="l" t="t" r="r" b="b"/>
            <a:pathLst>
              <a:path w="10692003" h="7559993">
                <a:moveTo>
                  <a:pt x="0" y="0"/>
                </a:moveTo>
                <a:lnTo>
                  <a:pt x="10692003" y="0"/>
                </a:lnTo>
                <a:lnTo>
                  <a:pt x="10692003" y="7559992"/>
                </a:lnTo>
                <a:lnTo>
                  <a:pt x="0" y="7559992"/>
                </a:lnTo>
                <a:lnTo>
                  <a:pt x="0" y="0"/>
                </a:lnTo>
                <a:close/>
              </a:path>
            </a:pathLst>
          </a:custGeom>
          <a:blipFill>
            <a:blip r:embed="rId3"/>
            <a:stretch>
              <a:fillRect l="-130" t="-189" r="-133" b="-192"/>
            </a:stretch>
          </a:blipFill>
        </p:spPr>
      </p:sp>
      <p:sp>
        <p:nvSpPr>
          <p:cNvPr id="3" name="Freeform 3" descr="Ihmisen elämässä on kaksi suurta päivää - päivä jolloin hän syntyy, ja päivä jolloin hänelle selviää miksi. William Barclay"/>
          <p:cNvSpPr/>
          <p:nvPr/>
        </p:nvSpPr>
        <p:spPr>
          <a:xfrm>
            <a:off x="1465907" y="3628206"/>
            <a:ext cx="2737599" cy="1763497"/>
          </a:xfrm>
          <a:custGeom>
            <a:avLst/>
            <a:gdLst/>
            <a:ahLst/>
            <a:cxnLst/>
            <a:rect l="l" t="t" r="r" b="b"/>
            <a:pathLst>
              <a:path w="2737599" h="1763497">
                <a:moveTo>
                  <a:pt x="0" y="0"/>
                </a:moveTo>
                <a:lnTo>
                  <a:pt x="2737599" y="0"/>
                </a:lnTo>
                <a:lnTo>
                  <a:pt x="2737599" y="1763496"/>
                </a:lnTo>
                <a:lnTo>
                  <a:pt x="0" y="1763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a:extLst>
              <a:ext uri="{C183D7F6-B498-43B3-948B-1728B52AA6E4}">
                <adec:decorative xmlns:adec="http://schemas.microsoft.com/office/drawing/2017/decorative" val="1"/>
              </a:ext>
            </a:extLst>
          </p:cNvPr>
          <p:cNvSpPr/>
          <p:nvPr/>
        </p:nvSpPr>
        <p:spPr>
          <a:xfrm>
            <a:off x="512445" y="296551"/>
            <a:ext cx="2245824" cy="632565"/>
          </a:xfrm>
          <a:custGeom>
            <a:avLst/>
            <a:gdLst/>
            <a:ahLst/>
            <a:cxnLst/>
            <a:rect l="l" t="t" r="r" b="b"/>
            <a:pathLst>
              <a:path w="2245824" h="632565">
                <a:moveTo>
                  <a:pt x="0" y="0"/>
                </a:moveTo>
                <a:lnTo>
                  <a:pt x="2245824" y="0"/>
                </a:lnTo>
                <a:lnTo>
                  <a:pt x="2245824" y="632565"/>
                </a:lnTo>
                <a:lnTo>
                  <a:pt x="0" y="6325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rot="-5400000">
            <a:off x="-124291" y="6969748"/>
            <a:ext cx="564423" cy="111871"/>
          </a:xfrm>
          <a:prstGeom prst="rect">
            <a:avLst/>
          </a:prstGeom>
        </p:spPr>
        <p:txBody>
          <a:bodyPr lIns="0" tIns="0" rIns="0" bIns="0" rtlCol="0" anchor="t">
            <a:spAutoFit/>
          </a:bodyPr>
          <a:lstStyle/>
          <a:p>
            <a:pPr algn="l">
              <a:lnSpc>
                <a:spcPts val="979"/>
              </a:lnSpc>
            </a:pPr>
            <a:r>
              <a:rPr lang="en-US" sz="699" spc="11">
                <a:solidFill>
                  <a:srgbClr val="FFFFFF"/>
                </a:solidFill>
                <a:latin typeface="Open Sans Condensed Bold"/>
              </a:rPr>
              <a:t>Monika Deupala</a:t>
            </a:r>
          </a:p>
        </p:txBody>
      </p:sp>
      <p:sp>
        <p:nvSpPr>
          <p:cNvPr id="6" name="TextBox 6"/>
          <p:cNvSpPr txBox="1"/>
          <p:nvPr/>
        </p:nvSpPr>
        <p:spPr>
          <a:xfrm>
            <a:off x="1635814" y="3739896"/>
            <a:ext cx="2466404" cy="1319660"/>
          </a:xfrm>
          <a:prstGeom prst="rect">
            <a:avLst/>
          </a:prstGeom>
        </p:spPr>
        <p:txBody>
          <a:bodyPr lIns="0" tIns="0" rIns="0" bIns="0" rtlCol="0" anchor="t">
            <a:spAutoFit/>
          </a:bodyPr>
          <a:lstStyle/>
          <a:p>
            <a:pPr algn="l">
              <a:lnSpc>
                <a:spcPts val="2041"/>
              </a:lnSpc>
            </a:pPr>
            <a:r>
              <a:rPr lang="en-US" sz="1837">
                <a:solidFill>
                  <a:srgbClr val="FFFFFF"/>
                </a:solidFill>
                <a:latin typeface="GT Pressura"/>
              </a:rPr>
              <a:t>Ihmisen elämässä on kaksi suurta päivää – </a:t>
            </a:r>
            <a:r>
              <a:rPr lang="en-US" sz="1837">
                <a:solidFill>
                  <a:srgbClr val="A6CE38"/>
                </a:solidFill>
                <a:latin typeface="GT Pressura"/>
              </a:rPr>
              <a:t>päivä, jolloin hän syntyy, ja päivä, jolloin hänelle selviää miksi. </a:t>
            </a:r>
          </a:p>
        </p:txBody>
      </p:sp>
      <p:sp>
        <p:nvSpPr>
          <p:cNvPr id="7" name="TextBox 7"/>
          <p:cNvSpPr txBox="1"/>
          <p:nvPr/>
        </p:nvSpPr>
        <p:spPr>
          <a:xfrm>
            <a:off x="1602337" y="5059557"/>
            <a:ext cx="1077363" cy="169213"/>
          </a:xfrm>
          <a:prstGeom prst="rect">
            <a:avLst/>
          </a:prstGeom>
        </p:spPr>
        <p:txBody>
          <a:bodyPr wrap="square" lIns="0" tIns="0" rIns="0" bIns="0" rtlCol="0" anchor="t">
            <a:spAutoFit/>
          </a:bodyPr>
          <a:lstStyle/>
          <a:p>
            <a:pPr algn="l">
              <a:lnSpc>
                <a:spcPts val="1429"/>
              </a:lnSpc>
            </a:pPr>
            <a:r>
              <a:rPr lang="en-US" sz="1020" dirty="0">
                <a:solidFill>
                  <a:srgbClr val="FFFFFF"/>
                </a:solidFill>
                <a:latin typeface="GT Pressura"/>
              </a:rPr>
              <a:t>- William Barclay</a:t>
            </a:r>
          </a:p>
        </p:txBody>
      </p:sp>
      <p:sp>
        <p:nvSpPr>
          <p:cNvPr id="8" name="Title 7">
            <a:extLst>
              <a:ext uri="{FF2B5EF4-FFF2-40B4-BE49-F238E27FC236}">
                <a16:creationId xmlns:a16="http://schemas.microsoft.com/office/drawing/2014/main" id="{5721CD5E-9816-4D3F-A84D-C3D84E8E31BF}"/>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fi-FI" dirty="0"/>
              <a:t>Elokuu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10607</TotalTime>
  <Words>2860</Words>
  <Application>Microsoft Office PowerPoint</Application>
  <PresentationFormat>Custom</PresentationFormat>
  <Paragraphs>238</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Calibri</vt:lpstr>
      <vt:lpstr>DMSans</vt:lpstr>
      <vt:lpstr>Gerbera</vt:lpstr>
      <vt:lpstr>Google Sans</vt:lpstr>
      <vt:lpstr>Martti</vt:lpstr>
      <vt:lpstr>IBM Plex Sans Condensed Bold</vt:lpstr>
      <vt:lpstr>NotoSans</vt:lpstr>
      <vt:lpstr>GT Pressura</vt:lpstr>
      <vt:lpstr>Open Sans Condensed Bold</vt:lpstr>
      <vt:lpstr>Arial</vt:lpstr>
      <vt:lpstr>Open Sans</vt:lpstr>
      <vt:lpstr>Trade Gothic LT Std</vt:lpstr>
      <vt:lpstr>Nunito</vt:lpstr>
      <vt:lpstr>Office Theme</vt:lpstr>
      <vt:lpstr>KALENTERIHARTAUDET </vt:lpstr>
      <vt:lpstr>Tammikuu</vt:lpstr>
      <vt:lpstr>Helmikuu</vt:lpstr>
      <vt:lpstr>Maaliskuu</vt:lpstr>
      <vt:lpstr>Huhtikuu</vt:lpstr>
      <vt:lpstr>Toukokuu</vt:lpstr>
      <vt:lpstr>Kesäkuu</vt:lpstr>
      <vt:lpstr>Heinäkuu</vt:lpstr>
      <vt:lpstr>Elokuu</vt:lpstr>
      <vt:lpstr>Syyskuu</vt:lpstr>
      <vt:lpstr>Lokakuu</vt:lpstr>
      <vt:lpstr>Marraskuu</vt:lpstr>
      <vt:lpstr>Joulukuu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KUA_kalenteri2024_suomi.pdf</dc:title>
  <cp:lastModifiedBy>Juhana Malme</cp:lastModifiedBy>
  <cp:revision>4</cp:revision>
  <dcterms:created xsi:type="dcterms:W3CDTF">2006-08-16T00:00:00Z</dcterms:created>
  <dcterms:modified xsi:type="dcterms:W3CDTF">2024-03-12T14:34:59Z</dcterms:modified>
  <dc:identifier>DAF5j2NbkAk</dc:identifier>
</cp:coreProperties>
</file>