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Open Sans Extra Bold"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1530" autoAdjust="0"/>
  </p:normalViewPr>
  <p:slideViewPr>
    <p:cSldViewPr>
      <p:cViewPr varScale="1">
        <p:scale>
          <a:sx n="54" d="100"/>
          <a:sy n="54" d="100"/>
        </p:scale>
        <p:origin x="754"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17.02.2023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Kirkon Ulkomaanapu (KUA) on yksi Suomen evankelis-luterilaisen kirkon sopimusjärjestöistä ja tekee kehitysyhteistyötä, humanitaarista avustustyötä ja vaikuttamistyötä kirkon valtuuttamana. Tällä tavoin KUA toteuttaa seurakuntien kansainvälistä diakoniaa.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KUA on uskoperustainen järjestö, jonka toiminta perustuu Jeesuksen kultaisessa säännössä ja rakkaudenkaksois-käskyssä tiivistämään lähimmäisenrakkauteen. </a:t>
            </a:r>
          </a:p>
          <a:p>
            <a:endParaRPr lang="en-US"/>
          </a:p>
          <a:p>
            <a:r>
              <a:rPr lang="en-US"/>
              <a:t>KUA:n tavoitteena on luoda toivoa, rakentaa rauhaa ja edistää oikeudenmukaisuutta.</a:t>
            </a:r>
          </a:p>
          <a:p>
            <a:endParaRPr lang="en-US"/>
          </a:p>
          <a:p>
            <a:r>
              <a:rPr lang="en-US"/>
              <a:t>KUA:lla on tällä hetkellä maatoimistoja 12 maassa Afrikassa, Aasiassa, Lähi-idässä ja Euroopassa. Viimeisimpänä on avattu maatoimisto Ukrainaan.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Lähes jokaisessa seurakunnassa on KUA:n yhteyshenkilö. Seurakunta nimittää yhteyshenkilöksi kansainvälisestä diakoniasta kiinnostuneen seurakunnan työntekijän ja/tai vapaaehtoisen. Yhteyshenkilö saa tiedon Kirkon Ulkomaanavun, ajankohtaisista asioista sekä koulutusta ja tukea työhön. Yhteyshenkilöt ovat mukana kehittämässä KUA:n materiaaleja ja toimintaa.</a:t>
            </a:r>
          </a:p>
          <a:p>
            <a:endParaRPr lang="en-US"/>
          </a:p>
          <a:p>
            <a:r>
              <a:rPr lang="en-US"/>
              <a:t>{[Tässä yhteydessä on hyvä mainita oman seurakunna KUA yhteyshenkilöt ja mahdollisesti tarjota tehtävää myös jollekin luottamushenkilölle]}</a:t>
            </a:r>
          </a:p>
          <a:p>
            <a:endParaRPr lang="en-US"/>
          </a:p>
          <a:p>
            <a:r>
              <a:rPr lang="en-US"/>
              <a:t>Jokaisesta hiippakunnasta on myös edustajia KUAn yhteyshenkilötyöryhmässä, jossa kehitetään yhteyttä seurakuntien kanssa. (Kuvassa)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Kotimaassa Kirkon Ulkomaanavun tärkein sidosryhmä on evankelis-luterilainen kirkko ja sen seurakunnat.</a:t>
            </a:r>
          </a:p>
          <a:p>
            <a:r>
              <a:rPr lang="en-US"/>
              <a:t>Seurakuntien yhteydessä toimii erilaisia vapaaehtoisverkostoja kuten nuorten vaikuttamisverkosto Changemaker, Naisten Pankki sekä Opettajat ilman rajoja.</a:t>
            </a:r>
          </a:p>
          <a:p>
            <a:endParaRPr lang="en-US"/>
          </a:p>
          <a:p>
            <a:r>
              <a:rPr lang="en-US"/>
              <a:t>Kirkon Ulkomaanavun työn rahoituspohja koostuu useasta lähteestä.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Seurakuntien talousarviotuet mahdollistavat kansainvälisen rahoituksen ja Suomen valtion tuen hakemisen, sillä niiden avulla KUA pystyy kattamaan vaadittavat omarahoitusosuudet.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Laatu ja vastuullisuus ovat KUAn työn keskeisiä periaatteita.</a:t>
            </a:r>
          </a:p>
          <a:p>
            <a:endParaRPr lang="en-US"/>
          </a:p>
          <a:p>
            <a:r>
              <a:rPr lang="en-US"/>
              <a:t>Tuloksekkaan toiminnan perustana ovat osaava henkilöstö, hyvä toimintaympäristön tuntemus, monipuolista asiantuntemusta hyödyntävä suunnittelu, säännöllinen seuranta ja arviointi, sekä huolellinen riskinhallinta. Työtämme ohjaavat lisäksi kansainväliset säännöt ja standardit, sekä sisäiset toimintaperiaatteet ja -ohjeet.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Jotta työ voi olla laadukasta ja luotettavaa, täytyy siihen myös käyttää rahaa. Kirkon Ulkomaanapu suurena toimijana pystyy kuitenkin pitämään varsinaiseen avustustyöhön kohdistuvan rahan osuuden erittäin korkeana.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Jokainen ihminen on mittaamattoman arvokas. Tämän perusteella Kirkon</a:t>
            </a:r>
          </a:p>
          <a:p>
            <a:r>
              <a:rPr lang="en-US"/>
              <a:t>Ulkomaanapu auttaa valikoimatta ja toimii</a:t>
            </a:r>
          </a:p>
          <a:p>
            <a:r>
              <a:rPr lang="en-US"/>
              <a:t>yhteistyössä kaikkien ihmisten kanssa.</a:t>
            </a:r>
          </a:p>
          <a:p>
            <a:endParaRPr lang="en-US"/>
          </a:p>
          <a:p>
            <a:r>
              <a:rPr lang="en-US"/>
              <a:t>Jeesuksessa Jumala on tullut ihmiseksi ja</a:t>
            </a:r>
          </a:p>
          <a:p>
            <a:r>
              <a:rPr lang="en-US"/>
              <a:t>asettunut kärsivän ihmisen osaan.Apua tarvitsevassa lähimmäisessä voimme kohdata itse</a:t>
            </a:r>
          </a:p>
          <a:p>
            <a:r>
              <a:rPr lang="en-US"/>
              <a:t>Jeesuksen. Siksi lähimmäisestä välittäminen</a:t>
            </a:r>
          </a:p>
          <a:p>
            <a:r>
              <a:rPr lang="en-US"/>
              <a:t>ja hänen auttamisensa on erottamaton osa</a:t>
            </a:r>
          </a:p>
          <a:p>
            <a:r>
              <a:rPr lang="en-US"/>
              <a:t>kristityn identiteettiä. Se on tapa, jolla kristityt</a:t>
            </a:r>
          </a:p>
          <a:p>
            <a:r>
              <a:rPr lang="en-US"/>
              <a:t>ymmärtävät oman tehtävänsä tässä maailmassa.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3F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6812038" cy="3831771"/>
          </a:xfrm>
        </p:grpSpPr>
        <p:sp>
          <p:nvSpPr>
            <p:cNvPr id="3" name="Freeform 3"/>
            <p:cNvSpPr/>
            <p:nvPr/>
          </p:nvSpPr>
          <p:spPr>
            <a:xfrm>
              <a:off x="0" y="0"/>
              <a:ext cx="6812038" cy="3831772"/>
            </a:xfrm>
            <a:custGeom>
              <a:avLst/>
              <a:gdLst/>
              <a:ahLst/>
              <a:cxnLst/>
              <a:rect l="l" t="t" r="r" b="b"/>
              <a:pathLst>
                <a:path w="6812038" h="3831772">
                  <a:moveTo>
                    <a:pt x="0" y="0"/>
                  </a:moveTo>
                  <a:lnTo>
                    <a:pt x="6812038" y="0"/>
                  </a:lnTo>
                  <a:lnTo>
                    <a:pt x="6812038" y="3831772"/>
                  </a:lnTo>
                  <a:lnTo>
                    <a:pt x="0" y="3831772"/>
                  </a:lnTo>
                  <a:close/>
                </a:path>
              </a:pathLst>
            </a:custGeom>
            <a:solidFill>
              <a:srgbClr val="98CB32"/>
            </a:solidFill>
          </p:spPr>
        </p:sp>
        <p:sp>
          <p:nvSpPr>
            <p:cNvPr id="4" name="TextBox 4"/>
            <p:cNvSpPr txBox="1"/>
            <p:nvPr/>
          </p:nvSpPr>
          <p:spPr>
            <a:xfrm>
              <a:off x="0" y="0"/>
              <a:ext cx="812800" cy="812800"/>
            </a:xfrm>
            <a:prstGeom prst="rect">
              <a:avLst/>
            </a:prstGeom>
          </p:spPr>
          <p:txBody>
            <a:bodyPr lIns="48876" tIns="48876" rIns="48876" bIns="48876" rtlCol="0" anchor="ctr"/>
            <a:lstStyle/>
            <a:p>
              <a:pPr algn="ctr">
                <a:lnSpc>
                  <a:spcPts val="1962"/>
                </a:lnSpc>
              </a:pPr>
              <a:endParaRPr b="1"/>
            </a:p>
          </p:txBody>
        </p:sp>
      </p:grpSp>
      <p:pic>
        <p:nvPicPr>
          <p:cNvPr id="5" name="Picture 5"/>
          <p:cNvPicPr>
            <a:picLocks noChangeAspect="1"/>
          </p:cNvPicPr>
          <p:nvPr/>
        </p:nvPicPr>
        <p:blipFill>
          <a:blip r:embed="rId2"/>
          <a:srcRect/>
          <a:stretch>
            <a:fillRect/>
          </a:stretch>
        </p:blipFill>
        <p:spPr>
          <a:xfrm>
            <a:off x="500508" y="645132"/>
            <a:ext cx="4415702" cy="1025870"/>
          </a:xfrm>
          <a:prstGeom prst="rect">
            <a:avLst/>
          </a:prstGeom>
        </p:spPr>
      </p:pic>
      <p:grpSp>
        <p:nvGrpSpPr>
          <p:cNvPr id="6" name="Group 6"/>
          <p:cNvGrpSpPr/>
          <p:nvPr/>
        </p:nvGrpSpPr>
        <p:grpSpPr>
          <a:xfrm>
            <a:off x="0" y="11834533"/>
            <a:ext cx="18288000" cy="1913534"/>
            <a:chOff x="0" y="0"/>
            <a:chExt cx="6812038" cy="712766"/>
          </a:xfrm>
        </p:grpSpPr>
        <p:sp>
          <p:nvSpPr>
            <p:cNvPr id="7" name="Freeform 7"/>
            <p:cNvSpPr/>
            <p:nvPr/>
          </p:nvSpPr>
          <p:spPr>
            <a:xfrm>
              <a:off x="0" y="0"/>
              <a:ext cx="6812038" cy="712766"/>
            </a:xfrm>
            <a:custGeom>
              <a:avLst/>
              <a:gdLst/>
              <a:ahLst/>
              <a:cxnLst/>
              <a:rect l="l" t="t" r="r" b="b"/>
              <a:pathLst>
                <a:path w="6812038" h="712766">
                  <a:moveTo>
                    <a:pt x="0" y="0"/>
                  </a:moveTo>
                  <a:lnTo>
                    <a:pt x="6812038" y="0"/>
                  </a:lnTo>
                  <a:lnTo>
                    <a:pt x="6812038" y="712766"/>
                  </a:lnTo>
                  <a:lnTo>
                    <a:pt x="0" y="712766"/>
                  </a:lnTo>
                  <a:close/>
                </a:path>
              </a:pathLst>
            </a:custGeom>
            <a:solidFill>
              <a:srgbClr val="98CB32"/>
            </a:solidFill>
          </p:spPr>
        </p:sp>
        <p:sp>
          <p:nvSpPr>
            <p:cNvPr id="8" name="TextBox 8"/>
            <p:cNvSpPr txBox="1"/>
            <p:nvPr/>
          </p:nvSpPr>
          <p:spPr>
            <a:xfrm>
              <a:off x="0" y="0"/>
              <a:ext cx="812800" cy="812800"/>
            </a:xfrm>
            <a:prstGeom prst="rect">
              <a:avLst/>
            </a:prstGeom>
          </p:spPr>
          <p:txBody>
            <a:bodyPr lIns="48876" tIns="48876" rIns="48876" bIns="48876" rtlCol="0" anchor="ctr"/>
            <a:lstStyle/>
            <a:p>
              <a:pPr algn="ctr">
                <a:lnSpc>
                  <a:spcPts val="1962"/>
                </a:lnSpc>
              </a:pPr>
              <a:endParaRPr/>
            </a:p>
          </p:txBody>
        </p:sp>
      </p:grpSp>
      <p:sp>
        <p:nvSpPr>
          <p:cNvPr id="9" name="TextBox 9"/>
          <p:cNvSpPr txBox="1"/>
          <p:nvPr/>
        </p:nvSpPr>
        <p:spPr>
          <a:xfrm>
            <a:off x="668031" y="4433238"/>
            <a:ext cx="16951939" cy="1439574"/>
          </a:xfrm>
          <a:prstGeom prst="rect">
            <a:avLst/>
          </a:prstGeom>
        </p:spPr>
        <p:txBody>
          <a:bodyPr lIns="0" tIns="0" rIns="0" bIns="0" rtlCol="0" anchor="t">
            <a:spAutoFit/>
          </a:bodyPr>
          <a:lstStyle/>
          <a:p>
            <a:pPr algn="ctr">
              <a:lnSpc>
                <a:spcPts val="5534"/>
              </a:lnSpc>
            </a:pPr>
            <a:r>
              <a:rPr lang="en-US" sz="5031" b="1" dirty="0">
                <a:solidFill>
                  <a:srgbClr val="064B2A"/>
                </a:solidFill>
                <a:latin typeface="Arial" panose="020B0604020202020204" pitchFamily="34" charset="0"/>
                <a:cs typeface="Arial" panose="020B0604020202020204" pitchFamily="34" charset="0"/>
              </a:rPr>
              <a:t>PEREHDYTYS KIRKON ULKOMAANAVUN TYÖSTÄ</a:t>
            </a:r>
          </a:p>
          <a:p>
            <a:pPr algn="ctr">
              <a:lnSpc>
                <a:spcPts val="5534"/>
              </a:lnSpc>
            </a:pPr>
            <a:r>
              <a:rPr lang="en-US" sz="5031" b="1" dirty="0">
                <a:solidFill>
                  <a:srgbClr val="064B2A"/>
                </a:solidFill>
                <a:latin typeface="Arial" panose="020B0604020202020204" pitchFamily="34" charset="0"/>
                <a:cs typeface="Arial" panose="020B0604020202020204" pitchFamily="34" charset="0"/>
              </a:rPr>
              <a:t>SEURAKUNTIEN LUOTTAMUSHENKILÖILLE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3F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306822"/>
            <a:ext cx="18288000" cy="12192000"/>
          </a:xfrm>
          <a:prstGeom prst="rect">
            <a:avLst/>
          </a:prstGeom>
        </p:spPr>
      </p:pic>
      <p:grpSp>
        <p:nvGrpSpPr>
          <p:cNvPr id="3" name="Group 3"/>
          <p:cNvGrpSpPr/>
          <p:nvPr/>
        </p:nvGrpSpPr>
        <p:grpSpPr>
          <a:xfrm>
            <a:off x="0" y="-243168"/>
            <a:ext cx="18288000" cy="2098001"/>
            <a:chOff x="0" y="0"/>
            <a:chExt cx="4816593" cy="552560"/>
          </a:xfrm>
        </p:grpSpPr>
        <p:sp>
          <p:nvSpPr>
            <p:cNvPr id="4" name="Freeform 4"/>
            <p:cNvSpPr/>
            <p:nvPr/>
          </p:nvSpPr>
          <p:spPr>
            <a:xfrm>
              <a:off x="0" y="0"/>
              <a:ext cx="4816592" cy="552560"/>
            </a:xfrm>
            <a:custGeom>
              <a:avLst/>
              <a:gdLst/>
              <a:ahLst/>
              <a:cxnLst/>
              <a:rect l="l" t="t" r="r" b="b"/>
              <a:pathLst>
                <a:path w="4816592" h="552560">
                  <a:moveTo>
                    <a:pt x="0" y="0"/>
                  </a:moveTo>
                  <a:lnTo>
                    <a:pt x="4816592" y="0"/>
                  </a:lnTo>
                  <a:lnTo>
                    <a:pt x="4816592" y="552560"/>
                  </a:lnTo>
                  <a:lnTo>
                    <a:pt x="0" y="552560"/>
                  </a:lnTo>
                  <a:close/>
                </a:path>
              </a:pathLst>
            </a:custGeom>
            <a:solidFill>
              <a:srgbClr val="064B2A"/>
            </a:solidFill>
          </p:spPr>
        </p:sp>
        <p:sp>
          <p:nvSpPr>
            <p:cNvPr id="5" name="TextBox 5"/>
            <p:cNvSpPr txBox="1"/>
            <p:nvPr/>
          </p:nvSpPr>
          <p:spPr>
            <a:xfrm>
              <a:off x="0" y="0"/>
              <a:ext cx="812800" cy="812800"/>
            </a:xfrm>
            <a:prstGeom prst="rect">
              <a:avLst/>
            </a:prstGeom>
          </p:spPr>
          <p:txBody>
            <a:bodyPr lIns="50800" tIns="50800" rIns="50800" bIns="50800" rtlCol="0" anchor="ctr"/>
            <a:lstStyle/>
            <a:p>
              <a:pPr algn="ctr">
                <a:lnSpc>
                  <a:spcPts val="1962"/>
                </a:lnSpc>
              </a:pPr>
              <a:endParaRPr/>
            </a:p>
          </p:txBody>
        </p:sp>
      </p:grpSp>
      <p:pic>
        <p:nvPicPr>
          <p:cNvPr id="6" name="Picture 6"/>
          <p:cNvPicPr>
            <a:picLocks noChangeAspect="1"/>
          </p:cNvPicPr>
          <p:nvPr/>
        </p:nvPicPr>
        <p:blipFill>
          <a:blip r:embed="rId4"/>
          <a:srcRect/>
          <a:stretch>
            <a:fillRect/>
          </a:stretch>
        </p:blipFill>
        <p:spPr>
          <a:xfrm>
            <a:off x="13623717" y="411293"/>
            <a:ext cx="4415702" cy="1025870"/>
          </a:xfrm>
          <a:prstGeom prst="rect">
            <a:avLst/>
          </a:prstGeom>
        </p:spPr>
      </p:pic>
      <p:sp>
        <p:nvSpPr>
          <p:cNvPr id="7" name="TextBox 7"/>
          <p:cNvSpPr txBox="1"/>
          <p:nvPr/>
        </p:nvSpPr>
        <p:spPr>
          <a:xfrm>
            <a:off x="308162" y="325872"/>
            <a:ext cx="9510979" cy="1215763"/>
          </a:xfrm>
          <a:prstGeom prst="rect">
            <a:avLst/>
          </a:prstGeom>
        </p:spPr>
        <p:txBody>
          <a:bodyPr lIns="0" tIns="0" rIns="0" bIns="0" rtlCol="0" anchor="t">
            <a:spAutoFit/>
          </a:bodyPr>
          <a:lstStyle/>
          <a:p>
            <a:pPr algn="l">
              <a:lnSpc>
                <a:spcPts val="4652"/>
              </a:lnSpc>
            </a:pPr>
            <a:r>
              <a:rPr lang="en-US" sz="4229" b="1" dirty="0">
                <a:solidFill>
                  <a:srgbClr val="FDFEFE"/>
                </a:solidFill>
                <a:latin typeface="Arial" panose="020B0604020202020204" pitchFamily="34" charset="0"/>
                <a:cs typeface="Arial" panose="020B0604020202020204" pitchFamily="34" charset="0"/>
              </a:rPr>
              <a:t>KUA TOTEUTTAA SEURAKUNTIEN KANSAINVÄLISTÄ DIAKONIAA</a:t>
            </a:r>
          </a:p>
        </p:txBody>
      </p:sp>
      <p:sp>
        <p:nvSpPr>
          <p:cNvPr id="8" name="TextBox 8"/>
          <p:cNvSpPr txBox="1"/>
          <p:nvPr/>
        </p:nvSpPr>
        <p:spPr>
          <a:xfrm>
            <a:off x="9525000" y="9220201"/>
            <a:ext cx="7905298" cy="360548"/>
          </a:xfrm>
          <a:prstGeom prst="rect">
            <a:avLst/>
          </a:prstGeom>
        </p:spPr>
        <p:txBody>
          <a:bodyPr wrap="square" lIns="0" tIns="0" rIns="0" bIns="0" rtlCol="0" anchor="t">
            <a:spAutoFit/>
          </a:bodyPr>
          <a:lstStyle/>
          <a:p>
            <a:pPr algn="ctr">
              <a:lnSpc>
                <a:spcPts val="3044"/>
              </a:lnSpc>
            </a:pPr>
            <a:r>
              <a:rPr lang="en-US" sz="2174" dirty="0" err="1">
                <a:solidFill>
                  <a:srgbClr val="FDFEFE"/>
                </a:solidFill>
                <a:latin typeface="Open Sans Extra Bold"/>
              </a:rPr>
              <a:t>Kaushila</a:t>
            </a:r>
            <a:r>
              <a:rPr lang="en-US" sz="2174" dirty="0">
                <a:solidFill>
                  <a:srgbClr val="FDFEFE"/>
                </a:solidFill>
                <a:latin typeface="Open Sans Extra Bold"/>
              </a:rPr>
              <a:t> Ghimire </a:t>
            </a:r>
            <a:r>
              <a:rPr lang="en-US" sz="2174" dirty="0" err="1">
                <a:solidFill>
                  <a:srgbClr val="FDFEFE"/>
                </a:solidFill>
                <a:latin typeface="Open Sans Extra Bold"/>
              </a:rPr>
              <a:t>kasvattaa</a:t>
            </a:r>
            <a:r>
              <a:rPr lang="en-US" sz="2174" dirty="0">
                <a:solidFill>
                  <a:srgbClr val="FDFEFE"/>
                </a:solidFill>
                <a:latin typeface="Open Sans Extra Bold"/>
              </a:rPr>
              <a:t> </a:t>
            </a:r>
            <a:r>
              <a:rPr lang="en-US" sz="2174" dirty="0" err="1">
                <a:solidFill>
                  <a:srgbClr val="FDFEFE"/>
                </a:solidFill>
                <a:latin typeface="Open Sans Extra Bold"/>
              </a:rPr>
              <a:t>puhveleita</a:t>
            </a:r>
            <a:r>
              <a:rPr lang="en-US" sz="2174" dirty="0">
                <a:solidFill>
                  <a:srgbClr val="FDFEFE"/>
                </a:solidFill>
                <a:latin typeface="Open Sans Extra Bold"/>
              </a:rPr>
              <a:t> </a:t>
            </a:r>
            <a:r>
              <a:rPr lang="en-US" sz="2174" dirty="0" err="1">
                <a:solidFill>
                  <a:srgbClr val="FDFEFE"/>
                </a:solidFill>
                <a:latin typeface="Open Sans Extra Bold"/>
              </a:rPr>
              <a:t>Nepalissa</a:t>
            </a:r>
            <a:endParaRPr lang="en-US" sz="2174" dirty="0">
              <a:solidFill>
                <a:srgbClr val="FDFEFE"/>
              </a:solidFill>
              <a:latin typeface="Open Sans Extra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3F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69794" y="306822"/>
            <a:ext cx="18657794" cy="12444603"/>
          </a:xfrm>
          <a:prstGeom prst="rect">
            <a:avLst/>
          </a:prstGeom>
        </p:spPr>
      </p:pic>
      <p:grpSp>
        <p:nvGrpSpPr>
          <p:cNvPr id="3" name="Group 3"/>
          <p:cNvGrpSpPr/>
          <p:nvPr/>
        </p:nvGrpSpPr>
        <p:grpSpPr>
          <a:xfrm>
            <a:off x="0" y="-266700"/>
            <a:ext cx="18288000" cy="2098001"/>
            <a:chOff x="0" y="0"/>
            <a:chExt cx="4816593" cy="552560"/>
          </a:xfrm>
        </p:grpSpPr>
        <p:sp>
          <p:nvSpPr>
            <p:cNvPr id="4" name="Freeform 4"/>
            <p:cNvSpPr/>
            <p:nvPr/>
          </p:nvSpPr>
          <p:spPr>
            <a:xfrm>
              <a:off x="0" y="0"/>
              <a:ext cx="4816592" cy="552560"/>
            </a:xfrm>
            <a:custGeom>
              <a:avLst/>
              <a:gdLst/>
              <a:ahLst/>
              <a:cxnLst/>
              <a:rect l="l" t="t" r="r" b="b"/>
              <a:pathLst>
                <a:path w="4816592" h="552560">
                  <a:moveTo>
                    <a:pt x="0" y="0"/>
                  </a:moveTo>
                  <a:lnTo>
                    <a:pt x="4816592" y="0"/>
                  </a:lnTo>
                  <a:lnTo>
                    <a:pt x="4816592" y="552560"/>
                  </a:lnTo>
                  <a:lnTo>
                    <a:pt x="0" y="552560"/>
                  </a:lnTo>
                  <a:close/>
                </a:path>
              </a:pathLst>
            </a:custGeom>
            <a:solidFill>
              <a:srgbClr val="064B2A"/>
            </a:solidFill>
          </p:spPr>
        </p:sp>
        <p:sp>
          <p:nvSpPr>
            <p:cNvPr id="5" name="TextBox 5"/>
            <p:cNvSpPr txBox="1"/>
            <p:nvPr/>
          </p:nvSpPr>
          <p:spPr>
            <a:xfrm>
              <a:off x="0" y="0"/>
              <a:ext cx="812800" cy="812800"/>
            </a:xfrm>
            <a:prstGeom prst="rect">
              <a:avLst/>
            </a:prstGeom>
          </p:spPr>
          <p:txBody>
            <a:bodyPr lIns="50800" tIns="50800" rIns="50800" bIns="50800" rtlCol="0" anchor="ctr"/>
            <a:lstStyle/>
            <a:p>
              <a:pPr algn="ctr">
                <a:lnSpc>
                  <a:spcPts val="1962"/>
                </a:lnSpc>
              </a:pPr>
              <a:endParaRPr/>
            </a:p>
          </p:txBody>
        </p:sp>
      </p:grpSp>
      <p:sp>
        <p:nvSpPr>
          <p:cNvPr id="6" name="TextBox 6"/>
          <p:cNvSpPr txBox="1"/>
          <p:nvPr/>
        </p:nvSpPr>
        <p:spPr>
          <a:xfrm>
            <a:off x="308162" y="325872"/>
            <a:ext cx="10015244" cy="1215763"/>
          </a:xfrm>
          <a:prstGeom prst="rect">
            <a:avLst/>
          </a:prstGeom>
        </p:spPr>
        <p:txBody>
          <a:bodyPr lIns="0" tIns="0" rIns="0" bIns="0" rtlCol="0" anchor="t">
            <a:spAutoFit/>
          </a:bodyPr>
          <a:lstStyle/>
          <a:p>
            <a:pPr algn="l">
              <a:lnSpc>
                <a:spcPts val="4652"/>
              </a:lnSpc>
            </a:pPr>
            <a:r>
              <a:rPr lang="en-US" sz="4229" b="1" dirty="0">
                <a:solidFill>
                  <a:srgbClr val="FDFEFE"/>
                </a:solidFill>
                <a:latin typeface="Arial" panose="020B0604020202020204" pitchFamily="34" charset="0"/>
              </a:rPr>
              <a:t>KUA ON KANSAINVÄLINEN KRISTILLINEN AVUSTUSJÄRJESTÖ</a:t>
            </a:r>
          </a:p>
        </p:txBody>
      </p:sp>
      <p:pic>
        <p:nvPicPr>
          <p:cNvPr id="7" name="Picture 7"/>
          <p:cNvPicPr>
            <a:picLocks noChangeAspect="1"/>
          </p:cNvPicPr>
          <p:nvPr/>
        </p:nvPicPr>
        <p:blipFill>
          <a:blip r:embed="rId4"/>
          <a:srcRect/>
          <a:stretch>
            <a:fillRect/>
          </a:stretch>
        </p:blipFill>
        <p:spPr>
          <a:xfrm>
            <a:off x="13567688" y="411293"/>
            <a:ext cx="4415702" cy="1025870"/>
          </a:xfrm>
          <a:prstGeom prst="rect">
            <a:avLst/>
          </a:prstGeom>
        </p:spPr>
      </p:pic>
      <p:sp>
        <p:nvSpPr>
          <p:cNvPr id="8" name="TextBox 8"/>
          <p:cNvSpPr txBox="1"/>
          <p:nvPr/>
        </p:nvSpPr>
        <p:spPr>
          <a:xfrm>
            <a:off x="10439400" y="9220200"/>
            <a:ext cx="7132686" cy="360548"/>
          </a:xfrm>
          <a:prstGeom prst="rect">
            <a:avLst/>
          </a:prstGeom>
        </p:spPr>
        <p:txBody>
          <a:bodyPr wrap="square" lIns="0" tIns="0" rIns="0" bIns="0" rtlCol="0" anchor="t">
            <a:spAutoFit/>
          </a:bodyPr>
          <a:lstStyle/>
          <a:p>
            <a:pPr algn="ctr">
              <a:lnSpc>
                <a:spcPts val="3044"/>
              </a:lnSpc>
            </a:pPr>
            <a:r>
              <a:rPr lang="en-US" sz="2174" dirty="0">
                <a:solidFill>
                  <a:srgbClr val="FDFEFE"/>
                </a:solidFill>
                <a:latin typeface="Open Sans Extra Bold"/>
              </a:rPr>
              <a:t>Green army - </a:t>
            </a:r>
            <a:r>
              <a:rPr lang="en-US" sz="2174" dirty="0" err="1">
                <a:solidFill>
                  <a:srgbClr val="FDFEFE"/>
                </a:solidFill>
                <a:latin typeface="Open Sans Extra Bold"/>
              </a:rPr>
              <a:t>rauhantyöntekijöitä</a:t>
            </a:r>
            <a:r>
              <a:rPr lang="en-US" sz="2174" dirty="0">
                <a:solidFill>
                  <a:srgbClr val="FDFEFE"/>
                </a:solidFill>
                <a:latin typeface="Open Sans Extra Bold"/>
              </a:rPr>
              <a:t> </a:t>
            </a:r>
            <a:r>
              <a:rPr lang="en-US" sz="2174" dirty="0" err="1">
                <a:solidFill>
                  <a:srgbClr val="FDFEFE"/>
                </a:solidFill>
                <a:latin typeface="Open Sans Extra Bold"/>
              </a:rPr>
              <a:t>Keniassa</a:t>
            </a:r>
            <a:endParaRPr lang="en-US" sz="2174" dirty="0">
              <a:solidFill>
                <a:srgbClr val="FDFEFE"/>
              </a:solidFill>
              <a:latin typeface="Open Sans Extra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3F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27" r="27"/>
          <a:stretch>
            <a:fillRect/>
          </a:stretch>
        </p:blipFill>
        <p:spPr>
          <a:xfrm>
            <a:off x="-874059" y="1028700"/>
            <a:ext cx="19358162" cy="14526687"/>
          </a:xfrm>
          <a:prstGeom prst="rect">
            <a:avLst/>
          </a:prstGeom>
        </p:spPr>
      </p:pic>
      <p:grpSp>
        <p:nvGrpSpPr>
          <p:cNvPr id="3" name="Group 3"/>
          <p:cNvGrpSpPr/>
          <p:nvPr/>
        </p:nvGrpSpPr>
        <p:grpSpPr>
          <a:xfrm>
            <a:off x="0" y="-243168"/>
            <a:ext cx="18288000" cy="2098001"/>
            <a:chOff x="0" y="0"/>
            <a:chExt cx="4816593" cy="552560"/>
          </a:xfrm>
        </p:grpSpPr>
        <p:sp>
          <p:nvSpPr>
            <p:cNvPr id="4" name="Freeform 4"/>
            <p:cNvSpPr/>
            <p:nvPr/>
          </p:nvSpPr>
          <p:spPr>
            <a:xfrm>
              <a:off x="0" y="0"/>
              <a:ext cx="4816592" cy="552560"/>
            </a:xfrm>
            <a:custGeom>
              <a:avLst/>
              <a:gdLst/>
              <a:ahLst/>
              <a:cxnLst/>
              <a:rect l="l" t="t" r="r" b="b"/>
              <a:pathLst>
                <a:path w="4816592" h="552560">
                  <a:moveTo>
                    <a:pt x="0" y="0"/>
                  </a:moveTo>
                  <a:lnTo>
                    <a:pt x="4816592" y="0"/>
                  </a:lnTo>
                  <a:lnTo>
                    <a:pt x="4816592" y="552560"/>
                  </a:lnTo>
                  <a:lnTo>
                    <a:pt x="0" y="552560"/>
                  </a:lnTo>
                  <a:close/>
                </a:path>
              </a:pathLst>
            </a:custGeom>
            <a:solidFill>
              <a:srgbClr val="064B2A"/>
            </a:solidFill>
          </p:spPr>
        </p:sp>
        <p:sp>
          <p:nvSpPr>
            <p:cNvPr id="5" name="TextBox 5"/>
            <p:cNvSpPr txBox="1"/>
            <p:nvPr/>
          </p:nvSpPr>
          <p:spPr>
            <a:xfrm>
              <a:off x="0" y="0"/>
              <a:ext cx="812800" cy="812800"/>
            </a:xfrm>
            <a:prstGeom prst="rect">
              <a:avLst/>
            </a:prstGeom>
          </p:spPr>
          <p:txBody>
            <a:bodyPr lIns="50800" tIns="50800" rIns="50800" bIns="50800" rtlCol="0" anchor="ctr"/>
            <a:lstStyle/>
            <a:p>
              <a:pPr algn="ctr">
                <a:lnSpc>
                  <a:spcPts val="1962"/>
                </a:lnSpc>
              </a:pPr>
              <a:endParaRPr/>
            </a:p>
          </p:txBody>
        </p:sp>
      </p:grpSp>
      <p:pic>
        <p:nvPicPr>
          <p:cNvPr id="6" name="Picture 6"/>
          <p:cNvPicPr>
            <a:picLocks noChangeAspect="1"/>
          </p:cNvPicPr>
          <p:nvPr/>
        </p:nvPicPr>
        <p:blipFill>
          <a:blip r:embed="rId4"/>
          <a:srcRect/>
          <a:stretch>
            <a:fillRect/>
          </a:stretch>
        </p:blipFill>
        <p:spPr>
          <a:xfrm>
            <a:off x="13455629" y="411293"/>
            <a:ext cx="4415702" cy="1025870"/>
          </a:xfrm>
          <a:prstGeom prst="rect">
            <a:avLst/>
          </a:prstGeom>
        </p:spPr>
      </p:pic>
      <p:sp>
        <p:nvSpPr>
          <p:cNvPr id="7" name="TextBox 7"/>
          <p:cNvSpPr txBox="1"/>
          <p:nvPr/>
        </p:nvSpPr>
        <p:spPr>
          <a:xfrm>
            <a:off x="308162" y="325872"/>
            <a:ext cx="13147467" cy="1215763"/>
          </a:xfrm>
          <a:prstGeom prst="rect">
            <a:avLst/>
          </a:prstGeom>
        </p:spPr>
        <p:txBody>
          <a:bodyPr lIns="0" tIns="0" rIns="0" bIns="0" rtlCol="0" anchor="t">
            <a:spAutoFit/>
          </a:bodyPr>
          <a:lstStyle/>
          <a:p>
            <a:pPr algn="l">
              <a:lnSpc>
                <a:spcPts val="4652"/>
              </a:lnSpc>
            </a:pPr>
            <a:r>
              <a:rPr lang="en-US" sz="4229" b="1" dirty="0">
                <a:solidFill>
                  <a:srgbClr val="FDFEFE"/>
                </a:solidFill>
                <a:latin typeface="Arial" panose="020B0604020202020204" pitchFamily="34" charset="0"/>
              </a:rPr>
              <a:t>KUA TOTEUTTAA YHDESSÄ SEURAKUNTIEN KANSSA OIKEUDENMUKAISEMPAA MAAILMAA</a:t>
            </a:r>
          </a:p>
        </p:txBody>
      </p:sp>
      <p:sp>
        <p:nvSpPr>
          <p:cNvPr id="8" name="TextBox 8"/>
          <p:cNvSpPr txBox="1"/>
          <p:nvPr/>
        </p:nvSpPr>
        <p:spPr>
          <a:xfrm>
            <a:off x="10972800" y="9560397"/>
            <a:ext cx="5297869" cy="360548"/>
          </a:xfrm>
          <a:prstGeom prst="rect">
            <a:avLst/>
          </a:prstGeom>
        </p:spPr>
        <p:txBody>
          <a:bodyPr wrap="square" lIns="0" tIns="0" rIns="0" bIns="0" rtlCol="0" anchor="t">
            <a:spAutoFit/>
          </a:bodyPr>
          <a:lstStyle/>
          <a:p>
            <a:pPr algn="ctr">
              <a:lnSpc>
                <a:spcPts val="3044"/>
              </a:lnSpc>
            </a:pPr>
            <a:r>
              <a:rPr lang="en-US" sz="2174" dirty="0" err="1">
                <a:solidFill>
                  <a:srgbClr val="FDFEFE"/>
                </a:solidFill>
                <a:latin typeface="Open Sans Extra Bold"/>
              </a:rPr>
              <a:t>Yhteyshenkilötyöryhmä</a:t>
            </a:r>
            <a:r>
              <a:rPr lang="en-US" sz="2174" dirty="0">
                <a:solidFill>
                  <a:srgbClr val="FDFEFE"/>
                </a:solidFill>
                <a:latin typeface="Open Sans Extra Bold"/>
              </a:rPr>
              <a:t> 2022-2023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43168"/>
            <a:ext cx="18288000" cy="2098001"/>
            <a:chOff x="0" y="0"/>
            <a:chExt cx="4816593" cy="552560"/>
          </a:xfrm>
        </p:grpSpPr>
        <p:sp>
          <p:nvSpPr>
            <p:cNvPr id="3" name="Freeform 3"/>
            <p:cNvSpPr/>
            <p:nvPr/>
          </p:nvSpPr>
          <p:spPr>
            <a:xfrm>
              <a:off x="0" y="0"/>
              <a:ext cx="4816592" cy="552560"/>
            </a:xfrm>
            <a:custGeom>
              <a:avLst/>
              <a:gdLst/>
              <a:ahLst/>
              <a:cxnLst/>
              <a:rect l="l" t="t" r="r" b="b"/>
              <a:pathLst>
                <a:path w="4816592" h="552560">
                  <a:moveTo>
                    <a:pt x="0" y="0"/>
                  </a:moveTo>
                  <a:lnTo>
                    <a:pt x="4816592" y="0"/>
                  </a:lnTo>
                  <a:lnTo>
                    <a:pt x="4816592" y="552560"/>
                  </a:lnTo>
                  <a:lnTo>
                    <a:pt x="0" y="552560"/>
                  </a:lnTo>
                  <a:close/>
                </a:path>
              </a:pathLst>
            </a:custGeom>
            <a:solidFill>
              <a:srgbClr val="064B2A"/>
            </a:solidFill>
          </p:spPr>
        </p:sp>
        <p:sp>
          <p:nvSpPr>
            <p:cNvPr id="4" name="TextBox 4"/>
            <p:cNvSpPr txBox="1"/>
            <p:nvPr/>
          </p:nvSpPr>
          <p:spPr>
            <a:xfrm>
              <a:off x="0" y="0"/>
              <a:ext cx="812800" cy="812800"/>
            </a:xfrm>
            <a:prstGeom prst="rect">
              <a:avLst/>
            </a:prstGeom>
          </p:spPr>
          <p:txBody>
            <a:bodyPr lIns="50800" tIns="50800" rIns="50800" bIns="50800" rtlCol="0" anchor="ctr"/>
            <a:lstStyle/>
            <a:p>
              <a:pPr algn="ctr">
                <a:lnSpc>
                  <a:spcPts val="1962"/>
                </a:lnSpc>
              </a:pPr>
              <a:endParaRPr/>
            </a:p>
          </p:txBody>
        </p:sp>
      </p:grpSp>
      <p:pic>
        <p:nvPicPr>
          <p:cNvPr id="5" name="Picture 5"/>
          <p:cNvPicPr>
            <a:picLocks noChangeAspect="1"/>
          </p:cNvPicPr>
          <p:nvPr/>
        </p:nvPicPr>
        <p:blipFill>
          <a:blip r:embed="rId3"/>
          <a:srcRect/>
          <a:stretch>
            <a:fillRect/>
          </a:stretch>
        </p:blipFill>
        <p:spPr>
          <a:xfrm>
            <a:off x="13455629" y="411293"/>
            <a:ext cx="4415702" cy="1025870"/>
          </a:xfrm>
          <a:prstGeom prst="rect">
            <a:avLst/>
          </a:prstGeom>
        </p:spPr>
      </p:pic>
      <p:grpSp>
        <p:nvGrpSpPr>
          <p:cNvPr id="6" name="Group 6"/>
          <p:cNvGrpSpPr/>
          <p:nvPr/>
        </p:nvGrpSpPr>
        <p:grpSpPr>
          <a:xfrm>
            <a:off x="3585482" y="2154892"/>
            <a:ext cx="11551029" cy="7914328"/>
            <a:chOff x="0" y="0"/>
            <a:chExt cx="15401372" cy="10552437"/>
          </a:xfrm>
        </p:grpSpPr>
        <p:pic>
          <p:nvPicPr>
            <p:cNvPr id="7" name="Picture 7"/>
            <p:cNvPicPr>
              <a:picLocks noChangeAspect="1"/>
            </p:cNvPicPr>
            <p:nvPr/>
          </p:nvPicPr>
          <p:blipFill>
            <a:blip r:embed="rId4"/>
            <a:srcRect t="747"/>
            <a:stretch>
              <a:fillRect/>
            </a:stretch>
          </p:blipFill>
          <p:spPr>
            <a:xfrm>
              <a:off x="0" y="0"/>
              <a:ext cx="15401372" cy="10552437"/>
            </a:xfrm>
            <a:prstGeom prst="rect">
              <a:avLst/>
            </a:prstGeom>
          </p:spPr>
        </p:pic>
      </p:grpSp>
      <p:pic>
        <p:nvPicPr>
          <p:cNvPr id="8" name="Picture 8"/>
          <p:cNvPicPr>
            <a:picLocks noChangeAspect="1"/>
          </p:cNvPicPr>
          <p:nvPr/>
        </p:nvPicPr>
        <p:blipFill>
          <a:blip r:embed="rId5"/>
          <a:srcRect/>
          <a:stretch>
            <a:fillRect/>
          </a:stretch>
        </p:blipFill>
        <p:spPr>
          <a:xfrm>
            <a:off x="3160059" y="6465794"/>
            <a:ext cx="3341164" cy="202140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43168"/>
            <a:ext cx="18288000" cy="2098001"/>
            <a:chOff x="0" y="0"/>
            <a:chExt cx="4816593" cy="552560"/>
          </a:xfrm>
        </p:grpSpPr>
        <p:sp>
          <p:nvSpPr>
            <p:cNvPr id="3" name="Freeform 3"/>
            <p:cNvSpPr/>
            <p:nvPr/>
          </p:nvSpPr>
          <p:spPr>
            <a:xfrm>
              <a:off x="0" y="0"/>
              <a:ext cx="4816592" cy="552560"/>
            </a:xfrm>
            <a:custGeom>
              <a:avLst/>
              <a:gdLst/>
              <a:ahLst/>
              <a:cxnLst/>
              <a:rect l="l" t="t" r="r" b="b"/>
              <a:pathLst>
                <a:path w="4816592" h="552560">
                  <a:moveTo>
                    <a:pt x="0" y="0"/>
                  </a:moveTo>
                  <a:lnTo>
                    <a:pt x="4816592" y="0"/>
                  </a:lnTo>
                  <a:lnTo>
                    <a:pt x="4816592" y="552560"/>
                  </a:lnTo>
                  <a:lnTo>
                    <a:pt x="0" y="552560"/>
                  </a:lnTo>
                  <a:close/>
                </a:path>
              </a:pathLst>
            </a:custGeom>
            <a:solidFill>
              <a:srgbClr val="064B2A"/>
            </a:solidFill>
          </p:spPr>
        </p:sp>
        <p:sp>
          <p:nvSpPr>
            <p:cNvPr id="4" name="TextBox 4"/>
            <p:cNvSpPr txBox="1"/>
            <p:nvPr/>
          </p:nvSpPr>
          <p:spPr>
            <a:xfrm>
              <a:off x="0" y="0"/>
              <a:ext cx="812800" cy="812800"/>
            </a:xfrm>
            <a:prstGeom prst="rect">
              <a:avLst/>
            </a:prstGeom>
          </p:spPr>
          <p:txBody>
            <a:bodyPr lIns="50800" tIns="50800" rIns="50800" bIns="50800" rtlCol="0" anchor="ctr"/>
            <a:lstStyle/>
            <a:p>
              <a:pPr algn="ctr">
                <a:lnSpc>
                  <a:spcPts val="1962"/>
                </a:lnSpc>
              </a:pPr>
              <a:endParaRPr/>
            </a:p>
          </p:txBody>
        </p:sp>
      </p:grpSp>
      <p:pic>
        <p:nvPicPr>
          <p:cNvPr id="5" name="Picture 5"/>
          <p:cNvPicPr>
            <a:picLocks noChangeAspect="1"/>
          </p:cNvPicPr>
          <p:nvPr/>
        </p:nvPicPr>
        <p:blipFill>
          <a:blip r:embed="rId3"/>
          <a:srcRect/>
          <a:stretch>
            <a:fillRect/>
          </a:stretch>
        </p:blipFill>
        <p:spPr>
          <a:xfrm>
            <a:off x="13455629" y="411293"/>
            <a:ext cx="4415702" cy="1025870"/>
          </a:xfrm>
          <a:prstGeom prst="rect">
            <a:avLst/>
          </a:prstGeom>
        </p:spPr>
      </p:pic>
      <p:grpSp>
        <p:nvGrpSpPr>
          <p:cNvPr id="6" name="Group 6"/>
          <p:cNvGrpSpPr/>
          <p:nvPr/>
        </p:nvGrpSpPr>
        <p:grpSpPr>
          <a:xfrm>
            <a:off x="6120585" y="5324577"/>
            <a:ext cx="7747816" cy="1077474"/>
            <a:chOff x="0" y="-123825"/>
            <a:chExt cx="10330420" cy="1436632"/>
          </a:xfrm>
        </p:grpSpPr>
        <p:sp>
          <p:nvSpPr>
            <p:cNvPr id="7" name="TextBox 7"/>
            <p:cNvSpPr txBox="1"/>
            <p:nvPr/>
          </p:nvSpPr>
          <p:spPr>
            <a:xfrm>
              <a:off x="7200900" y="-123825"/>
              <a:ext cx="3129520" cy="1436632"/>
            </a:xfrm>
            <a:prstGeom prst="rect">
              <a:avLst/>
            </a:prstGeom>
          </p:spPr>
          <p:txBody>
            <a:bodyPr wrap="square" lIns="0" tIns="0" rIns="0" bIns="0" rtlCol="0" anchor="t">
              <a:spAutoFit/>
            </a:bodyPr>
            <a:lstStyle/>
            <a:p>
              <a:pPr algn="l">
                <a:lnSpc>
                  <a:spcPts val="8960"/>
                </a:lnSpc>
              </a:pPr>
              <a:r>
                <a:rPr lang="en-US" sz="6400" dirty="0">
                  <a:solidFill>
                    <a:srgbClr val="000000"/>
                  </a:solidFill>
                  <a:latin typeface="Open Sans Extra Bold"/>
                </a:rPr>
                <a:t>20 %</a:t>
              </a:r>
            </a:p>
          </p:txBody>
        </p:sp>
        <p:grpSp>
          <p:nvGrpSpPr>
            <p:cNvPr id="8" name="Group 8"/>
            <p:cNvGrpSpPr>
              <a:grpSpLocks noChangeAspect="1"/>
            </p:cNvGrpSpPr>
            <p:nvPr/>
          </p:nvGrpSpPr>
          <p:grpSpPr>
            <a:xfrm>
              <a:off x="0" y="100753"/>
              <a:ext cx="6858000" cy="1097280"/>
              <a:chOff x="0" y="0"/>
              <a:chExt cx="1270000" cy="203200"/>
            </a:xfrm>
          </p:grpSpPr>
          <p:sp>
            <p:nvSpPr>
              <p:cNvPr id="9" name="Freeform 9"/>
              <p:cNvSpPr/>
              <p:nvPr/>
            </p:nvSpPr>
            <p:spPr>
              <a:xfrm>
                <a:off x="-5018" y="-163"/>
                <a:ext cx="1280036" cy="203526"/>
              </a:xfrm>
              <a:custGeom>
                <a:avLst/>
                <a:gdLst/>
                <a:ahLst/>
                <a:cxnLst/>
                <a:rect l="l" t="t" r="r" b="b"/>
                <a:pathLst>
                  <a:path w="1280036" h="203526">
                    <a:moveTo>
                      <a:pt x="106618" y="163"/>
                    </a:moveTo>
                    <a:lnTo>
                      <a:pt x="1173418" y="163"/>
                    </a:lnTo>
                    <a:cubicBezTo>
                      <a:pt x="1209824" y="0"/>
                      <a:pt x="1243535" y="19329"/>
                      <a:pt x="1261786" y="50831"/>
                    </a:cubicBezTo>
                    <a:cubicBezTo>
                      <a:pt x="1280036" y="82333"/>
                      <a:pt x="1280036" y="121193"/>
                      <a:pt x="1261786" y="152695"/>
                    </a:cubicBezTo>
                    <a:cubicBezTo>
                      <a:pt x="1243535" y="184197"/>
                      <a:pt x="1209824" y="203526"/>
                      <a:pt x="1173418" y="203363"/>
                    </a:cubicBezTo>
                    <a:lnTo>
                      <a:pt x="106618" y="203363"/>
                    </a:lnTo>
                    <a:cubicBezTo>
                      <a:pt x="70212" y="203526"/>
                      <a:pt x="36501" y="184197"/>
                      <a:pt x="18250" y="152695"/>
                    </a:cubicBezTo>
                    <a:cubicBezTo>
                      <a:pt x="0" y="121193"/>
                      <a:pt x="0" y="82333"/>
                      <a:pt x="18250" y="50831"/>
                    </a:cubicBezTo>
                    <a:cubicBezTo>
                      <a:pt x="36501" y="19329"/>
                      <a:pt x="70212" y="0"/>
                      <a:pt x="106618" y="163"/>
                    </a:cubicBezTo>
                    <a:close/>
                  </a:path>
                </a:pathLst>
              </a:custGeom>
              <a:solidFill>
                <a:srgbClr val="98CB32"/>
              </a:solidFill>
            </p:spPr>
          </p:sp>
          <p:sp>
            <p:nvSpPr>
              <p:cNvPr id="10" name="Freeform 10"/>
              <p:cNvSpPr/>
              <p:nvPr/>
            </p:nvSpPr>
            <p:spPr>
              <a:xfrm>
                <a:off x="-5018" y="-163"/>
                <a:ext cx="264036" cy="203526"/>
              </a:xfrm>
              <a:custGeom>
                <a:avLst/>
                <a:gdLst/>
                <a:ahLst/>
                <a:cxnLst/>
                <a:rect l="l" t="t" r="r" b="b"/>
                <a:pathLst>
                  <a:path w="264036" h="203526">
                    <a:moveTo>
                      <a:pt x="106618" y="163"/>
                    </a:moveTo>
                    <a:lnTo>
                      <a:pt x="157418" y="163"/>
                    </a:lnTo>
                    <a:cubicBezTo>
                      <a:pt x="193824" y="0"/>
                      <a:pt x="227535" y="19329"/>
                      <a:pt x="245786" y="50831"/>
                    </a:cubicBezTo>
                    <a:cubicBezTo>
                      <a:pt x="264036" y="82333"/>
                      <a:pt x="264036" y="121193"/>
                      <a:pt x="245786" y="152695"/>
                    </a:cubicBezTo>
                    <a:cubicBezTo>
                      <a:pt x="227535" y="184197"/>
                      <a:pt x="193824" y="203526"/>
                      <a:pt x="157418" y="203363"/>
                    </a:cubicBezTo>
                    <a:lnTo>
                      <a:pt x="106618" y="203363"/>
                    </a:lnTo>
                    <a:cubicBezTo>
                      <a:pt x="70212" y="203526"/>
                      <a:pt x="36501" y="184197"/>
                      <a:pt x="18250" y="152695"/>
                    </a:cubicBezTo>
                    <a:cubicBezTo>
                      <a:pt x="0" y="121193"/>
                      <a:pt x="0" y="82333"/>
                      <a:pt x="18250" y="50831"/>
                    </a:cubicBezTo>
                    <a:cubicBezTo>
                      <a:pt x="36501" y="19329"/>
                      <a:pt x="70212" y="0"/>
                      <a:pt x="106618" y="163"/>
                    </a:cubicBezTo>
                    <a:close/>
                  </a:path>
                </a:pathLst>
              </a:custGeom>
              <a:solidFill>
                <a:srgbClr val="064B2A"/>
              </a:solidFill>
            </p:spPr>
          </p:sp>
        </p:grpSp>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866489">
            <a:off x="4902573" y="1880794"/>
            <a:ext cx="1311592" cy="4114800"/>
          </a:xfrm>
          <a:prstGeom prst="rect">
            <a:avLst/>
          </a:prstGeom>
        </p:spPr>
      </p:pic>
      <p:sp>
        <p:nvSpPr>
          <p:cNvPr id="12" name="TextBox 12"/>
          <p:cNvSpPr txBox="1"/>
          <p:nvPr/>
        </p:nvSpPr>
        <p:spPr>
          <a:xfrm>
            <a:off x="308162" y="325872"/>
            <a:ext cx="13147467" cy="1215763"/>
          </a:xfrm>
          <a:prstGeom prst="rect">
            <a:avLst/>
          </a:prstGeom>
        </p:spPr>
        <p:txBody>
          <a:bodyPr lIns="0" tIns="0" rIns="0" bIns="0" rtlCol="0" anchor="t">
            <a:spAutoFit/>
          </a:bodyPr>
          <a:lstStyle/>
          <a:p>
            <a:pPr algn="l">
              <a:lnSpc>
                <a:spcPts val="4652"/>
              </a:lnSpc>
            </a:pPr>
            <a:r>
              <a:rPr lang="en-US" sz="4229" b="1" dirty="0">
                <a:solidFill>
                  <a:srgbClr val="FDFEFE"/>
                </a:solidFill>
                <a:latin typeface="Arial" panose="020B0604020202020204" pitchFamily="34" charset="0"/>
              </a:rPr>
              <a:t>KUA PYSTYY MONINKERTAISTAMAAN SEURAKUNTIEN MYÖNTÄMÄN TUEN</a:t>
            </a:r>
          </a:p>
        </p:txBody>
      </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236925">
            <a:off x="10645020" y="5466539"/>
            <a:ext cx="1311592" cy="4114800"/>
          </a:xfrm>
          <a:prstGeom prst="rect">
            <a:avLst/>
          </a:prstGeom>
        </p:spPr>
      </p:pic>
      <p:sp>
        <p:nvSpPr>
          <p:cNvPr id="14" name="TextBox 14"/>
          <p:cNvSpPr txBox="1"/>
          <p:nvPr/>
        </p:nvSpPr>
        <p:spPr>
          <a:xfrm>
            <a:off x="7170289" y="2763490"/>
            <a:ext cx="3120628" cy="853823"/>
          </a:xfrm>
          <a:prstGeom prst="rect">
            <a:avLst/>
          </a:prstGeom>
        </p:spPr>
        <p:txBody>
          <a:bodyPr lIns="0" tIns="0" rIns="0" bIns="0" rtlCol="0" anchor="t">
            <a:spAutoFit/>
          </a:bodyPr>
          <a:lstStyle/>
          <a:p>
            <a:pPr algn="ctr">
              <a:lnSpc>
                <a:spcPts val="7279"/>
              </a:lnSpc>
            </a:pPr>
            <a:r>
              <a:rPr lang="en-US" sz="5199" dirty="0" err="1">
                <a:solidFill>
                  <a:srgbClr val="000000"/>
                </a:solidFill>
                <a:latin typeface="Arial" panose="020B0604020202020204" pitchFamily="34" charset="0"/>
              </a:rPr>
              <a:t>Esimerkki</a:t>
            </a:r>
            <a:endParaRPr lang="en-US" sz="5199" dirty="0">
              <a:solidFill>
                <a:srgbClr val="000000"/>
              </a:solidFill>
              <a:latin typeface="Arial" panose="020B0604020202020204" pitchFamily="34" charset="0"/>
            </a:endParaRPr>
          </a:p>
        </p:txBody>
      </p:sp>
      <p:sp>
        <p:nvSpPr>
          <p:cNvPr id="15" name="TextBox 15"/>
          <p:cNvSpPr txBox="1"/>
          <p:nvPr/>
        </p:nvSpPr>
        <p:spPr>
          <a:xfrm>
            <a:off x="308162" y="3187988"/>
            <a:ext cx="5812423" cy="1199515"/>
          </a:xfrm>
          <a:prstGeom prst="rect">
            <a:avLst/>
          </a:prstGeom>
        </p:spPr>
        <p:txBody>
          <a:bodyPr lIns="0" tIns="0" rIns="0" bIns="0" rtlCol="0" anchor="t">
            <a:spAutoFit/>
          </a:bodyPr>
          <a:lstStyle/>
          <a:p>
            <a:pPr algn="ctr">
              <a:lnSpc>
                <a:spcPts val="4759"/>
              </a:lnSpc>
            </a:pPr>
            <a:r>
              <a:rPr lang="en-US" sz="3399" dirty="0" err="1">
                <a:solidFill>
                  <a:srgbClr val="000000"/>
                </a:solidFill>
                <a:latin typeface="Arial" panose="020B0604020202020204" pitchFamily="34" charset="0"/>
              </a:rPr>
              <a:t>Seurakunnan</a:t>
            </a:r>
            <a:r>
              <a:rPr lang="en-US" sz="3399" dirty="0">
                <a:solidFill>
                  <a:srgbClr val="000000"/>
                </a:solidFill>
                <a:latin typeface="Arial" panose="020B0604020202020204" pitchFamily="34" charset="0"/>
              </a:rPr>
              <a:t> </a:t>
            </a:r>
            <a:r>
              <a:rPr lang="en-US" sz="3399" dirty="0" err="1">
                <a:solidFill>
                  <a:srgbClr val="000000"/>
                </a:solidFill>
                <a:latin typeface="Arial" panose="020B0604020202020204" pitchFamily="34" charset="0"/>
              </a:rPr>
              <a:t>tuki</a:t>
            </a:r>
            <a:r>
              <a:rPr lang="en-US" sz="3399" dirty="0">
                <a:solidFill>
                  <a:srgbClr val="000000"/>
                </a:solidFill>
                <a:latin typeface="Arial" panose="020B0604020202020204" pitchFamily="34" charset="0"/>
              </a:rPr>
              <a:t> </a:t>
            </a:r>
            <a:r>
              <a:rPr lang="en-US" sz="3399" dirty="0" err="1">
                <a:solidFill>
                  <a:srgbClr val="000000"/>
                </a:solidFill>
                <a:latin typeface="Arial" panose="020B0604020202020204" pitchFamily="34" charset="0"/>
              </a:rPr>
              <a:t>hankkeen</a:t>
            </a:r>
            <a:r>
              <a:rPr lang="en-US" sz="3399" dirty="0">
                <a:solidFill>
                  <a:srgbClr val="000000"/>
                </a:solidFill>
                <a:latin typeface="Arial" panose="020B0604020202020204" pitchFamily="34" charset="0"/>
              </a:rPr>
              <a:t> </a:t>
            </a:r>
            <a:r>
              <a:rPr lang="en-US" sz="3399" dirty="0" err="1">
                <a:solidFill>
                  <a:srgbClr val="000000"/>
                </a:solidFill>
                <a:latin typeface="Arial" panose="020B0604020202020204" pitchFamily="34" charset="0"/>
              </a:rPr>
              <a:t>omarahoitusosuutena</a:t>
            </a:r>
            <a:endParaRPr lang="en-US" sz="3399" dirty="0">
              <a:solidFill>
                <a:srgbClr val="000000"/>
              </a:solidFill>
              <a:latin typeface="Arial" panose="020B0604020202020204" pitchFamily="34" charset="0"/>
            </a:endParaRPr>
          </a:p>
        </p:txBody>
      </p:sp>
      <p:sp>
        <p:nvSpPr>
          <p:cNvPr id="16" name="TextBox 16"/>
          <p:cNvSpPr txBox="1"/>
          <p:nvPr/>
        </p:nvSpPr>
        <p:spPr>
          <a:xfrm>
            <a:off x="11521261" y="6667500"/>
            <a:ext cx="5812423" cy="1199515"/>
          </a:xfrm>
          <a:prstGeom prst="rect">
            <a:avLst/>
          </a:prstGeom>
        </p:spPr>
        <p:txBody>
          <a:bodyPr lIns="0" tIns="0" rIns="0" bIns="0" rtlCol="0" anchor="t">
            <a:spAutoFit/>
          </a:bodyPr>
          <a:lstStyle/>
          <a:p>
            <a:pPr algn="ctr">
              <a:lnSpc>
                <a:spcPts val="4759"/>
              </a:lnSpc>
            </a:pPr>
            <a:r>
              <a:rPr lang="en-US" sz="3399" dirty="0" err="1">
                <a:solidFill>
                  <a:srgbClr val="000000"/>
                </a:solidFill>
                <a:latin typeface="Arial" panose="020B0604020202020204" pitchFamily="34" charset="0"/>
              </a:rPr>
              <a:t>Muun</a:t>
            </a:r>
            <a:r>
              <a:rPr lang="en-US" sz="3399" dirty="0">
                <a:solidFill>
                  <a:srgbClr val="000000"/>
                </a:solidFill>
                <a:latin typeface="Arial" panose="020B0604020202020204" pitchFamily="34" charset="0"/>
              </a:rPr>
              <a:t> </a:t>
            </a:r>
            <a:r>
              <a:rPr lang="en-US" sz="3399" dirty="0" err="1">
                <a:solidFill>
                  <a:srgbClr val="000000"/>
                </a:solidFill>
                <a:latin typeface="Arial" panose="020B0604020202020204" pitchFamily="34" charset="0"/>
              </a:rPr>
              <a:t>rahoittajan</a:t>
            </a:r>
            <a:r>
              <a:rPr lang="en-US" sz="3399" dirty="0">
                <a:solidFill>
                  <a:srgbClr val="000000"/>
                </a:solidFill>
                <a:latin typeface="Arial" panose="020B0604020202020204" pitchFamily="34" charset="0"/>
              </a:rPr>
              <a:t> </a:t>
            </a:r>
            <a:r>
              <a:rPr lang="en-US" sz="3399" dirty="0" err="1">
                <a:solidFill>
                  <a:srgbClr val="000000"/>
                </a:solidFill>
                <a:latin typeface="Arial" panose="020B0604020202020204" pitchFamily="34" charset="0"/>
              </a:rPr>
              <a:t>antama</a:t>
            </a:r>
            <a:r>
              <a:rPr lang="en-US" sz="3399" dirty="0">
                <a:solidFill>
                  <a:srgbClr val="000000"/>
                </a:solidFill>
                <a:latin typeface="Arial" panose="020B0604020202020204" pitchFamily="34" charset="0"/>
              </a:rPr>
              <a:t> </a:t>
            </a:r>
            <a:r>
              <a:rPr lang="en-US" sz="3399" dirty="0" err="1">
                <a:solidFill>
                  <a:srgbClr val="000000"/>
                </a:solidFill>
                <a:latin typeface="Arial" panose="020B0604020202020204" pitchFamily="34" charset="0"/>
              </a:rPr>
              <a:t>osuus</a:t>
            </a:r>
            <a:r>
              <a:rPr lang="en-US" sz="3399" dirty="0">
                <a:solidFill>
                  <a:srgbClr val="000000"/>
                </a:solidFill>
                <a:latin typeface="Arial" panose="020B0604020202020204" pitchFamily="34" charset="0"/>
              </a:rPr>
              <a:t> </a:t>
            </a:r>
            <a:r>
              <a:rPr lang="en-US" sz="3399" dirty="0" err="1">
                <a:solidFill>
                  <a:srgbClr val="000000"/>
                </a:solidFill>
                <a:latin typeface="Arial" panose="020B0604020202020204" pitchFamily="34" charset="0"/>
              </a:rPr>
              <a:t>hankkeeseen</a:t>
            </a:r>
            <a:r>
              <a:rPr lang="en-US" sz="3399" dirty="0">
                <a:solidFill>
                  <a:srgbClr val="000000"/>
                </a:solidFill>
                <a:latin typeface="Arial" panose="020B0604020202020204" pitchFamily="34" charset="0"/>
              </a:rPr>
              <a:t> 80%</a:t>
            </a:r>
          </a:p>
        </p:txBody>
      </p:sp>
      <p:sp>
        <p:nvSpPr>
          <p:cNvPr id="17" name="TextBox 17"/>
          <p:cNvSpPr txBox="1"/>
          <p:nvPr/>
        </p:nvSpPr>
        <p:spPr>
          <a:xfrm>
            <a:off x="807938" y="8048886"/>
            <a:ext cx="8866823" cy="1393825"/>
          </a:xfrm>
          <a:prstGeom prst="rect">
            <a:avLst/>
          </a:prstGeom>
        </p:spPr>
        <p:txBody>
          <a:bodyPr lIns="0" tIns="0" rIns="0" bIns="0" rtlCol="0" anchor="t">
            <a:spAutoFit/>
          </a:bodyPr>
          <a:lstStyle/>
          <a:p>
            <a:pPr>
              <a:lnSpc>
                <a:spcPts val="5599"/>
              </a:lnSpc>
            </a:pPr>
            <a:r>
              <a:rPr lang="en-US" sz="3999" dirty="0" err="1">
                <a:solidFill>
                  <a:srgbClr val="000000"/>
                </a:solidFill>
                <a:latin typeface="Arial" panose="020B0604020202020204" pitchFamily="34" charset="0"/>
              </a:rPr>
              <a:t>Seurakunnan</a:t>
            </a:r>
            <a:r>
              <a:rPr lang="en-US" sz="3999" dirty="0">
                <a:solidFill>
                  <a:srgbClr val="000000"/>
                </a:solidFill>
                <a:latin typeface="Arial" panose="020B0604020202020204" pitchFamily="34" charset="0"/>
              </a:rPr>
              <a:t> 3 000 € </a:t>
            </a:r>
            <a:r>
              <a:rPr lang="en-US" sz="3999" dirty="0" err="1">
                <a:solidFill>
                  <a:srgbClr val="000000"/>
                </a:solidFill>
                <a:latin typeface="Arial" panose="020B0604020202020204" pitchFamily="34" charset="0"/>
              </a:rPr>
              <a:t>tuella</a:t>
            </a:r>
            <a:endParaRPr lang="en-US" sz="3999" dirty="0">
              <a:solidFill>
                <a:srgbClr val="000000"/>
              </a:solidFill>
              <a:latin typeface="Arial" panose="020B0604020202020204" pitchFamily="34" charset="0"/>
            </a:endParaRPr>
          </a:p>
          <a:p>
            <a:pPr>
              <a:lnSpc>
                <a:spcPts val="5599"/>
              </a:lnSpc>
            </a:pPr>
            <a:r>
              <a:rPr lang="en-US" sz="3999" dirty="0">
                <a:solidFill>
                  <a:srgbClr val="000000"/>
                </a:solidFill>
                <a:latin typeface="Arial" panose="020B0604020202020204" pitchFamily="34" charset="0"/>
              </a:rPr>
              <a:t>KUA </a:t>
            </a:r>
            <a:r>
              <a:rPr lang="en-US" sz="3999" dirty="0" err="1">
                <a:solidFill>
                  <a:srgbClr val="000000"/>
                </a:solidFill>
                <a:latin typeface="Arial" panose="020B0604020202020204" pitchFamily="34" charset="0"/>
              </a:rPr>
              <a:t>voi</a:t>
            </a:r>
            <a:r>
              <a:rPr lang="en-US" sz="3999" dirty="0">
                <a:solidFill>
                  <a:srgbClr val="000000"/>
                </a:solidFill>
                <a:latin typeface="Arial" panose="020B0604020202020204" pitchFamily="34" charset="0"/>
              </a:rPr>
              <a:t> </a:t>
            </a:r>
            <a:r>
              <a:rPr lang="en-US" sz="3999" dirty="0" err="1">
                <a:solidFill>
                  <a:srgbClr val="000000"/>
                </a:solidFill>
                <a:latin typeface="Arial" panose="020B0604020202020204" pitchFamily="34" charset="0"/>
              </a:rPr>
              <a:t>käynnistää</a:t>
            </a:r>
            <a:r>
              <a:rPr lang="en-US" sz="3999" dirty="0">
                <a:solidFill>
                  <a:srgbClr val="000000"/>
                </a:solidFill>
                <a:latin typeface="Arial" panose="020B0604020202020204" pitchFamily="34" charset="0"/>
              </a:rPr>
              <a:t> 15 000 € </a:t>
            </a:r>
            <a:r>
              <a:rPr lang="en-US" sz="3999" dirty="0" err="1">
                <a:solidFill>
                  <a:srgbClr val="000000"/>
                </a:solidFill>
                <a:latin typeface="Arial" panose="020B0604020202020204" pitchFamily="34" charset="0"/>
              </a:rPr>
              <a:t>hankkeen</a:t>
            </a:r>
            <a:endParaRPr lang="en-US" sz="3999" dirty="0">
              <a:solidFill>
                <a:srgbClr val="000000"/>
              </a:solidFill>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33" b="7833"/>
          <a:stretch>
            <a:fillRect/>
          </a:stretch>
        </p:blipFill>
        <p:spPr>
          <a:xfrm>
            <a:off x="0" y="0"/>
            <a:ext cx="18288000" cy="10287000"/>
          </a:xfrm>
          <a:prstGeom prst="rect">
            <a:avLst/>
          </a:prstGeom>
        </p:spPr>
      </p:pic>
      <p:grpSp>
        <p:nvGrpSpPr>
          <p:cNvPr id="3" name="Group 3"/>
          <p:cNvGrpSpPr/>
          <p:nvPr/>
        </p:nvGrpSpPr>
        <p:grpSpPr>
          <a:xfrm>
            <a:off x="0" y="-243168"/>
            <a:ext cx="18288000" cy="2098001"/>
            <a:chOff x="0" y="0"/>
            <a:chExt cx="4816593" cy="552560"/>
          </a:xfrm>
        </p:grpSpPr>
        <p:sp>
          <p:nvSpPr>
            <p:cNvPr id="4" name="Freeform 4"/>
            <p:cNvSpPr/>
            <p:nvPr/>
          </p:nvSpPr>
          <p:spPr>
            <a:xfrm>
              <a:off x="0" y="0"/>
              <a:ext cx="4816592" cy="552560"/>
            </a:xfrm>
            <a:custGeom>
              <a:avLst/>
              <a:gdLst/>
              <a:ahLst/>
              <a:cxnLst/>
              <a:rect l="l" t="t" r="r" b="b"/>
              <a:pathLst>
                <a:path w="4816592" h="552560">
                  <a:moveTo>
                    <a:pt x="0" y="0"/>
                  </a:moveTo>
                  <a:lnTo>
                    <a:pt x="4816592" y="0"/>
                  </a:lnTo>
                  <a:lnTo>
                    <a:pt x="4816592" y="552560"/>
                  </a:lnTo>
                  <a:lnTo>
                    <a:pt x="0" y="552560"/>
                  </a:lnTo>
                  <a:close/>
                </a:path>
              </a:pathLst>
            </a:custGeom>
            <a:solidFill>
              <a:srgbClr val="064B2A"/>
            </a:solidFill>
          </p:spPr>
        </p:sp>
        <p:sp>
          <p:nvSpPr>
            <p:cNvPr id="5" name="TextBox 5"/>
            <p:cNvSpPr txBox="1"/>
            <p:nvPr/>
          </p:nvSpPr>
          <p:spPr>
            <a:xfrm>
              <a:off x="0" y="0"/>
              <a:ext cx="812800" cy="812800"/>
            </a:xfrm>
            <a:prstGeom prst="rect">
              <a:avLst/>
            </a:prstGeom>
          </p:spPr>
          <p:txBody>
            <a:bodyPr lIns="50800" tIns="50800" rIns="50800" bIns="50800" rtlCol="0" anchor="ctr"/>
            <a:lstStyle/>
            <a:p>
              <a:pPr algn="ctr">
                <a:lnSpc>
                  <a:spcPts val="1962"/>
                </a:lnSpc>
              </a:pPr>
              <a:endParaRPr/>
            </a:p>
          </p:txBody>
        </p:sp>
      </p:grpSp>
      <p:pic>
        <p:nvPicPr>
          <p:cNvPr id="6" name="Picture 6"/>
          <p:cNvPicPr>
            <a:picLocks noChangeAspect="1"/>
          </p:cNvPicPr>
          <p:nvPr/>
        </p:nvPicPr>
        <p:blipFill>
          <a:blip r:embed="rId4"/>
          <a:srcRect/>
          <a:stretch>
            <a:fillRect/>
          </a:stretch>
        </p:blipFill>
        <p:spPr>
          <a:xfrm>
            <a:off x="13455629" y="411293"/>
            <a:ext cx="4415702" cy="1025870"/>
          </a:xfrm>
          <a:prstGeom prst="rect">
            <a:avLst/>
          </a:prstGeom>
        </p:spPr>
      </p:pic>
      <p:sp>
        <p:nvSpPr>
          <p:cNvPr id="7" name="TextBox 7"/>
          <p:cNvSpPr txBox="1"/>
          <p:nvPr/>
        </p:nvSpPr>
        <p:spPr>
          <a:xfrm>
            <a:off x="308162" y="325872"/>
            <a:ext cx="13147467" cy="1215763"/>
          </a:xfrm>
          <a:prstGeom prst="rect">
            <a:avLst/>
          </a:prstGeom>
        </p:spPr>
        <p:txBody>
          <a:bodyPr lIns="0" tIns="0" rIns="0" bIns="0" rtlCol="0" anchor="t">
            <a:spAutoFit/>
          </a:bodyPr>
          <a:lstStyle/>
          <a:p>
            <a:pPr algn="l">
              <a:lnSpc>
                <a:spcPts val="4652"/>
              </a:lnSpc>
            </a:pPr>
            <a:r>
              <a:rPr lang="en-US" sz="4229" b="1" dirty="0">
                <a:solidFill>
                  <a:srgbClr val="FDFEFE"/>
                </a:solidFill>
                <a:latin typeface="Arial" panose="020B0604020202020204" pitchFamily="34" charset="0"/>
              </a:rPr>
              <a:t>TYÖN VAIKUTTAVUUDESTA JA VASTUULLISUUDESTA</a:t>
            </a:r>
          </a:p>
        </p:txBody>
      </p:sp>
      <p:sp>
        <p:nvSpPr>
          <p:cNvPr id="8" name="TextBox 8"/>
          <p:cNvSpPr txBox="1"/>
          <p:nvPr/>
        </p:nvSpPr>
        <p:spPr>
          <a:xfrm>
            <a:off x="675005" y="8605478"/>
            <a:ext cx="11251250" cy="1219919"/>
          </a:xfrm>
          <a:prstGeom prst="rect">
            <a:avLst/>
          </a:prstGeom>
        </p:spPr>
        <p:txBody>
          <a:bodyPr lIns="0" tIns="0" rIns="0" bIns="0" rtlCol="0" anchor="t">
            <a:spAutoFit/>
          </a:bodyPr>
          <a:lstStyle/>
          <a:p>
            <a:pPr>
              <a:lnSpc>
                <a:spcPts val="4846"/>
              </a:lnSpc>
            </a:pPr>
            <a:r>
              <a:rPr lang="en-US" sz="3461" dirty="0" err="1">
                <a:solidFill>
                  <a:srgbClr val="FDFEFE"/>
                </a:solidFill>
                <a:latin typeface="Arial" panose="020B0604020202020204" pitchFamily="34" charset="0"/>
              </a:rPr>
              <a:t>Vuonna</a:t>
            </a:r>
            <a:r>
              <a:rPr lang="en-US" sz="3461" dirty="0">
                <a:solidFill>
                  <a:srgbClr val="FDFEFE"/>
                </a:solidFill>
                <a:latin typeface="Arial" panose="020B0604020202020204" pitchFamily="34" charset="0"/>
              </a:rPr>
              <a:t> 2021 </a:t>
            </a:r>
            <a:r>
              <a:rPr lang="en-US" sz="3461" dirty="0" err="1">
                <a:solidFill>
                  <a:srgbClr val="FDFEFE"/>
                </a:solidFill>
                <a:latin typeface="Arial" panose="020B0604020202020204" pitchFamily="34" charset="0"/>
              </a:rPr>
              <a:t>KUA:n</a:t>
            </a:r>
            <a:r>
              <a:rPr lang="en-US" sz="3461" dirty="0">
                <a:solidFill>
                  <a:srgbClr val="FDFEFE"/>
                </a:solidFill>
                <a:latin typeface="Arial" panose="020B0604020202020204" pitchFamily="34" charset="0"/>
              </a:rPr>
              <a:t> </a:t>
            </a:r>
            <a:r>
              <a:rPr lang="en-US" sz="3461" dirty="0" err="1">
                <a:solidFill>
                  <a:srgbClr val="FDFEFE"/>
                </a:solidFill>
                <a:latin typeface="Arial" panose="020B0604020202020204" pitchFamily="34" charset="0"/>
              </a:rPr>
              <a:t>työ</a:t>
            </a:r>
            <a:r>
              <a:rPr lang="en-US" sz="3461" dirty="0">
                <a:solidFill>
                  <a:srgbClr val="FDFEFE"/>
                </a:solidFill>
                <a:latin typeface="Arial" panose="020B0604020202020204" pitchFamily="34" charset="0"/>
              </a:rPr>
              <a:t> </a:t>
            </a:r>
            <a:r>
              <a:rPr lang="en-US" sz="3461" dirty="0" err="1">
                <a:solidFill>
                  <a:srgbClr val="FDFEFE"/>
                </a:solidFill>
                <a:latin typeface="Arial" panose="020B0604020202020204" pitchFamily="34" charset="0"/>
              </a:rPr>
              <a:t>tavoitti</a:t>
            </a:r>
            <a:r>
              <a:rPr lang="en-US" sz="3461" dirty="0">
                <a:solidFill>
                  <a:srgbClr val="FDFEFE"/>
                </a:solidFill>
                <a:latin typeface="Arial" panose="020B0604020202020204" pitchFamily="34" charset="0"/>
              </a:rPr>
              <a:t> </a:t>
            </a:r>
            <a:r>
              <a:rPr lang="en-US" sz="3461" dirty="0" err="1">
                <a:solidFill>
                  <a:srgbClr val="FDFEFE"/>
                </a:solidFill>
                <a:latin typeface="Arial" panose="020B0604020202020204" pitchFamily="34" charset="0"/>
              </a:rPr>
              <a:t>eri</a:t>
            </a:r>
            <a:r>
              <a:rPr lang="en-US" sz="3461" dirty="0">
                <a:solidFill>
                  <a:srgbClr val="FDFEFE"/>
                </a:solidFill>
                <a:latin typeface="Arial" panose="020B0604020202020204" pitchFamily="34" charset="0"/>
              </a:rPr>
              <a:t> </a:t>
            </a:r>
            <a:r>
              <a:rPr lang="en-US" sz="3461" dirty="0" err="1">
                <a:solidFill>
                  <a:srgbClr val="FDFEFE"/>
                </a:solidFill>
                <a:latin typeface="Arial" panose="020B0604020202020204" pitchFamily="34" charset="0"/>
              </a:rPr>
              <a:t>toimintamaissa</a:t>
            </a:r>
            <a:r>
              <a:rPr lang="en-US" sz="3461" dirty="0">
                <a:solidFill>
                  <a:srgbClr val="FDFEFE"/>
                </a:solidFill>
                <a:latin typeface="Arial" panose="020B0604020202020204" pitchFamily="34" charset="0"/>
              </a:rPr>
              <a:t> ja </a:t>
            </a:r>
            <a:r>
              <a:rPr lang="en-US" sz="3461" dirty="0" err="1">
                <a:solidFill>
                  <a:srgbClr val="FDFEFE"/>
                </a:solidFill>
                <a:latin typeface="Arial" panose="020B0604020202020204" pitchFamily="34" charset="0"/>
              </a:rPr>
              <a:t>katastrofialueilla</a:t>
            </a:r>
            <a:r>
              <a:rPr lang="en-US" sz="3461" dirty="0">
                <a:solidFill>
                  <a:srgbClr val="FDFEFE"/>
                </a:solidFill>
                <a:latin typeface="Arial" panose="020B0604020202020204" pitchFamily="34" charset="0"/>
              </a:rPr>
              <a:t> </a:t>
            </a:r>
            <a:r>
              <a:rPr lang="en-US" sz="3461" dirty="0" err="1">
                <a:solidFill>
                  <a:srgbClr val="FDFEFE"/>
                </a:solidFill>
                <a:latin typeface="Arial" panose="020B0604020202020204" pitchFamily="34" charset="0"/>
              </a:rPr>
              <a:t>lähes</a:t>
            </a:r>
            <a:r>
              <a:rPr lang="en-US" sz="3461" dirty="0">
                <a:solidFill>
                  <a:srgbClr val="FDFEFE"/>
                </a:solidFill>
                <a:latin typeface="Arial" panose="020B0604020202020204" pitchFamily="34" charset="0"/>
              </a:rPr>
              <a:t> 500 000 </a:t>
            </a:r>
            <a:r>
              <a:rPr lang="en-US" sz="3461" dirty="0" err="1">
                <a:solidFill>
                  <a:srgbClr val="FDFEFE"/>
                </a:solidFill>
                <a:latin typeface="Arial" panose="020B0604020202020204" pitchFamily="34" charset="0"/>
              </a:rPr>
              <a:t>suoraa</a:t>
            </a:r>
            <a:r>
              <a:rPr lang="en-US" sz="3461" dirty="0">
                <a:solidFill>
                  <a:srgbClr val="FDFEFE"/>
                </a:solidFill>
                <a:latin typeface="Arial" panose="020B0604020202020204" pitchFamily="34" charset="0"/>
              </a:rPr>
              <a:t> </a:t>
            </a:r>
            <a:r>
              <a:rPr lang="en-US" sz="3461" dirty="0" err="1">
                <a:solidFill>
                  <a:srgbClr val="FDFEFE"/>
                </a:solidFill>
                <a:latin typeface="Arial" panose="020B0604020202020204" pitchFamily="34" charset="0"/>
              </a:rPr>
              <a:t>avunsaajaa</a:t>
            </a:r>
            <a:r>
              <a:rPr lang="en-US" sz="3461" dirty="0">
                <a:solidFill>
                  <a:srgbClr val="FDFEFE"/>
                </a:solidFill>
                <a:latin typeface="Arial" panose="020B0604020202020204" pitchFamily="34"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43168"/>
            <a:ext cx="18288000" cy="2098001"/>
            <a:chOff x="0" y="0"/>
            <a:chExt cx="4816593" cy="552560"/>
          </a:xfrm>
        </p:grpSpPr>
        <p:sp>
          <p:nvSpPr>
            <p:cNvPr id="3" name="Freeform 3"/>
            <p:cNvSpPr/>
            <p:nvPr/>
          </p:nvSpPr>
          <p:spPr>
            <a:xfrm>
              <a:off x="0" y="0"/>
              <a:ext cx="4816592" cy="552560"/>
            </a:xfrm>
            <a:custGeom>
              <a:avLst/>
              <a:gdLst/>
              <a:ahLst/>
              <a:cxnLst/>
              <a:rect l="l" t="t" r="r" b="b"/>
              <a:pathLst>
                <a:path w="4816592" h="552560">
                  <a:moveTo>
                    <a:pt x="0" y="0"/>
                  </a:moveTo>
                  <a:lnTo>
                    <a:pt x="4816592" y="0"/>
                  </a:lnTo>
                  <a:lnTo>
                    <a:pt x="4816592" y="552560"/>
                  </a:lnTo>
                  <a:lnTo>
                    <a:pt x="0" y="552560"/>
                  </a:lnTo>
                  <a:close/>
                </a:path>
              </a:pathLst>
            </a:custGeom>
            <a:solidFill>
              <a:srgbClr val="064B2A"/>
            </a:solidFill>
          </p:spPr>
        </p:sp>
        <p:sp>
          <p:nvSpPr>
            <p:cNvPr id="4" name="TextBox 4"/>
            <p:cNvSpPr txBox="1"/>
            <p:nvPr/>
          </p:nvSpPr>
          <p:spPr>
            <a:xfrm>
              <a:off x="0" y="0"/>
              <a:ext cx="812800" cy="812800"/>
            </a:xfrm>
            <a:prstGeom prst="rect">
              <a:avLst/>
            </a:prstGeom>
          </p:spPr>
          <p:txBody>
            <a:bodyPr lIns="50800" tIns="50800" rIns="50800" bIns="50800" rtlCol="0" anchor="ctr"/>
            <a:lstStyle/>
            <a:p>
              <a:pPr algn="ctr">
                <a:lnSpc>
                  <a:spcPts val="1962"/>
                </a:lnSpc>
              </a:pPr>
              <a:endParaRPr/>
            </a:p>
          </p:txBody>
        </p:sp>
      </p:grpSp>
      <p:pic>
        <p:nvPicPr>
          <p:cNvPr id="5" name="Picture 5"/>
          <p:cNvPicPr>
            <a:picLocks noChangeAspect="1"/>
          </p:cNvPicPr>
          <p:nvPr/>
        </p:nvPicPr>
        <p:blipFill>
          <a:blip r:embed="rId3"/>
          <a:srcRect/>
          <a:stretch>
            <a:fillRect/>
          </a:stretch>
        </p:blipFill>
        <p:spPr>
          <a:xfrm>
            <a:off x="13455629" y="411293"/>
            <a:ext cx="4415702" cy="1025870"/>
          </a:xfrm>
          <a:prstGeom prst="rect">
            <a:avLst/>
          </a:prstGeom>
        </p:spPr>
      </p:pic>
      <p:grpSp>
        <p:nvGrpSpPr>
          <p:cNvPr id="6" name="Group 6"/>
          <p:cNvGrpSpPr/>
          <p:nvPr/>
        </p:nvGrpSpPr>
        <p:grpSpPr>
          <a:xfrm>
            <a:off x="5476478" y="5442298"/>
            <a:ext cx="8087122" cy="1077474"/>
            <a:chOff x="0" y="-123825"/>
            <a:chExt cx="10782829" cy="1436632"/>
          </a:xfrm>
        </p:grpSpPr>
        <p:sp>
          <p:nvSpPr>
            <p:cNvPr id="7" name="TextBox 7"/>
            <p:cNvSpPr txBox="1"/>
            <p:nvPr/>
          </p:nvSpPr>
          <p:spPr>
            <a:xfrm>
              <a:off x="7200900" y="-123825"/>
              <a:ext cx="3581929" cy="1436632"/>
            </a:xfrm>
            <a:prstGeom prst="rect">
              <a:avLst/>
            </a:prstGeom>
          </p:spPr>
          <p:txBody>
            <a:bodyPr wrap="square" lIns="0" tIns="0" rIns="0" bIns="0" rtlCol="0" anchor="t">
              <a:spAutoFit/>
            </a:bodyPr>
            <a:lstStyle/>
            <a:p>
              <a:pPr algn="l">
                <a:lnSpc>
                  <a:spcPts val="8960"/>
                </a:lnSpc>
              </a:pPr>
              <a:r>
                <a:rPr lang="en-US" sz="6400" dirty="0">
                  <a:solidFill>
                    <a:srgbClr val="000000"/>
                  </a:solidFill>
                  <a:latin typeface="Open Sans Extra Bold"/>
                </a:rPr>
                <a:t>10 %</a:t>
              </a:r>
            </a:p>
          </p:txBody>
        </p:sp>
        <p:grpSp>
          <p:nvGrpSpPr>
            <p:cNvPr id="8" name="Group 8"/>
            <p:cNvGrpSpPr>
              <a:grpSpLocks noChangeAspect="1"/>
            </p:cNvGrpSpPr>
            <p:nvPr/>
          </p:nvGrpSpPr>
          <p:grpSpPr>
            <a:xfrm>
              <a:off x="0" y="100753"/>
              <a:ext cx="6858000" cy="1097280"/>
              <a:chOff x="0" y="0"/>
              <a:chExt cx="1270000" cy="203200"/>
            </a:xfrm>
          </p:grpSpPr>
          <p:sp>
            <p:nvSpPr>
              <p:cNvPr id="9" name="Freeform 9"/>
              <p:cNvSpPr/>
              <p:nvPr/>
            </p:nvSpPr>
            <p:spPr>
              <a:xfrm>
                <a:off x="-5018" y="-163"/>
                <a:ext cx="1280036" cy="203526"/>
              </a:xfrm>
              <a:custGeom>
                <a:avLst/>
                <a:gdLst/>
                <a:ahLst/>
                <a:cxnLst/>
                <a:rect l="l" t="t" r="r" b="b"/>
                <a:pathLst>
                  <a:path w="1280036" h="203526">
                    <a:moveTo>
                      <a:pt x="106618" y="163"/>
                    </a:moveTo>
                    <a:lnTo>
                      <a:pt x="1173418" y="163"/>
                    </a:lnTo>
                    <a:cubicBezTo>
                      <a:pt x="1209824" y="0"/>
                      <a:pt x="1243535" y="19329"/>
                      <a:pt x="1261786" y="50831"/>
                    </a:cubicBezTo>
                    <a:cubicBezTo>
                      <a:pt x="1280036" y="82333"/>
                      <a:pt x="1280036" y="121193"/>
                      <a:pt x="1261786" y="152695"/>
                    </a:cubicBezTo>
                    <a:cubicBezTo>
                      <a:pt x="1243535" y="184197"/>
                      <a:pt x="1209824" y="203526"/>
                      <a:pt x="1173418" y="203363"/>
                    </a:cubicBezTo>
                    <a:lnTo>
                      <a:pt x="106618" y="203363"/>
                    </a:lnTo>
                    <a:cubicBezTo>
                      <a:pt x="70212" y="203526"/>
                      <a:pt x="36501" y="184197"/>
                      <a:pt x="18250" y="152695"/>
                    </a:cubicBezTo>
                    <a:cubicBezTo>
                      <a:pt x="0" y="121193"/>
                      <a:pt x="0" y="82333"/>
                      <a:pt x="18250" y="50831"/>
                    </a:cubicBezTo>
                    <a:cubicBezTo>
                      <a:pt x="36501" y="19329"/>
                      <a:pt x="70212" y="0"/>
                      <a:pt x="106618" y="163"/>
                    </a:cubicBezTo>
                    <a:close/>
                  </a:path>
                </a:pathLst>
              </a:custGeom>
              <a:solidFill>
                <a:srgbClr val="98CB32"/>
              </a:solidFill>
            </p:spPr>
          </p:sp>
          <p:sp>
            <p:nvSpPr>
              <p:cNvPr id="10" name="Freeform 10"/>
              <p:cNvSpPr/>
              <p:nvPr/>
            </p:nvSpPr>
            <p:spPr>
              <a:xfrm>
                <a:off x="-5018" y="-163"/>
                <a:ext cx="213236" cy="203526"/>
              </a:xfrm>
              <a:custGeom>
                <a:avLst/>
                <a:gdLst/>
                <a:ahLst/>
                <a:cxnLst/>
                <a:rect l="l" t="t" r="r" b="b"/>
                <a:pathLst>
                  <a:path w="213236" h="203526">
                    <a:moveTo>
                      <a:pt x="106618" y="163"/>
                    </a:moveTo>
                    <a:lnTo>
                      <a:pt x="106618" y="163"/>
                    </a:lnTo>
                    <a:cubicBezTo>
                      <a:pt x="143024" y="0"/>
                      <a:pt x="176735" y="19329"/>
                      <a:pt x="194986" y="50831"/>
                    </a:cubicBezTo>
                    <a:cubicBezTo>
                      <a:pt x="213236" y="82333"/>
                      <a:pt x="213236" y="121193"/>
                      <a:pt x="194986" y="152695"/>
                    </a:cubicBezTo>
                    <a:cubicBezTo>
                      <a:pt x="176735" y="184197"/>
                      <a:pt x="143024" y="203526"/>
                      <a:pt x="106618" y="203363"/>
                    </a:cubicBezTo>
                    <a:lnTo>
                      <a:pt x="106618" y="203363"/>
                    </a:lnTo>
                    <a:cubicBezTo>
                      <a:pt x="70212" y="203526"/>
                      <a:pt x="36501" y="184197"/>
                      <a:pt x="18250" y="152695"/>
                    </a:cubicBezTo>
                    <a:cubicBezTo>
                      <a:pt x="0" y="121193"/>
                      <a:pt x="0" y="82333"/>
                      <a:pt x="18250" y="50831"/>
                    </a:cubicBezTo>
                    <a:cubicBezTo>
                      <a:pt x="36501" y="19329"/>
                      <a:pt x="70212" y="0"/>
                      <a:pt x="106618" y="163"/>
                    </a:cubicBezTo>
                    <a:close/>
                  </a:path>
                </a:pathLst>
              </a:custGeom>
              <a:solidFill>
                <a:srgbClr val="064B2A"/>
              </a:solidFill>
            </p:spPr>
          </p:sp>
        </p:grpSp>
      </p:grpSp>
      <p:pic>
        <p:nvPicPr>
          <p:cNvPr id="11" name="Picture 11"/>
          <p:cNvPicPr>
            <a:picLocks noChangeAspect="1"/>
          </p:cNvPicPr>
          <p:nvPr/>
        </p:nvPicPr>
        <p:blipFill>
          <a:blip r:embed="rId4"/>
          <a:srcRect l="292" r="292"/>
          <a:stretch>
            <a:fillRect/>
          </a:stretch>
        </p:blipFill>
        <p:spPr>
          <a:xfrm>
            <a:off x="12970382" y="5535167"/>
            <a:ext cx="970494" cy="1141757"/>
          </a:xfrm>
          <a:prstGeom prst="rect">
            <a:avLst/>
          </a:prstGeom>
        </p:spPr>
      </p:pic>
      <p:sp>
        <p:nvSpPr>
          <p:cNvPr id="12" name="TextBox 12"/>
          <p:cNvSpPr txBox="1"/>
          <p:nvPr/>
        </p:nvSpPr>
        <p:spPr>
          <a:xfrm>
            <a:off x="308162" y="325872"/>
            <a:ext cx="13147467" cy="1215763"/>
          </a:xfrm>
          <a:prstGeom prst="rect">
            <a:avLst/>
          </a:prstGeom>
        </p:spPr>
        <p:txBody>
          <a:bodyPr lIns="0" tIns="0" rIns="0" bIns="0" rtlCol="0" anchor="t">
            <a:spAutoFit/>
          </a:bodyPr>
          <a:lstStyle/>
          <a:p>
            <a:pPr algn="l">
              <a:lnSpc>
                <a:spcPts val="4652"/>
              </a:lnSpc>
            </a:pPr>
            <a:r>
              <a:rPr lang="en-US" sz="4229" b="1" dirty="0">
                <a:solidFill>
                  <a:srgbClr val="FDFEFE"/>
                </a:solidFill>
                <a:latin typeface="Arial" panose="020B0604020202020204" pitchFamily="34" charset="0"/>
              </a:rPr>
              <a:t>TYÖN VAIKUTTAVUUDESTA JA VASTUULLISUUDESTA</a:t>
            </a:r>
          </a:p>
        </p:txBody>
      </p:sp>
      <p:sp>
        <p:nvSpPr>
          <p:cNvPr id="13" name="TextBox 13"/>
          <p:cNvSpPr txBox="1"/>
          <p:nvPr/>
        </p:nvSpPr>
        <p:spPr>
          <a:xfrm>
            <a:off x="-170894" y="3016203"/>
            <a:ext cx="18458894" cy="1873071"/>
          </a:xfrm>
          <a:prstGeom prst="rect">
            <a:avLst/>
          </a:prstGeom>
        </p:spPr>
        <p:txBody>
          <a:bodyPr lIns="0" tIns="0" rIns="0" bIns="0" rtlCol="0" anchor="t">
            <a:spAutoFit/>
          </a:bodyPr>
          <a:lstStyle/>
          <a:p>
            <a:pPr algn="ctr">
              <a:lnSpc>
                <a:spcPts val="7476"/>
              </a:lnSpc>
            </a:pPr>
            <a:r>
              <a:rPr lang="en-US" sz="5340" dirty="0" err="1">
                <a:solidFill>
                  <a:srgbClr val="2E2E2A"/>
                </a:solidFill>
                <a:latin typeface="Arial" panose="020B0604020202020204" pitchFamily="34" charset="0"/>
              </a:rPr>
              <a:t>Vuonna</a:t>
            </a:r>
            <a:r>
              <a:rPr lang="en-US" sz="5340" dirty="0">
                <a:solidFill>
                  <a:srgbClr val="2E2E2A"/>
                </a:solidFill>
                <a:latin typeface="Arial" panose="020B0604020202020204" pitchFamily="34" charset="0"/>
              </a:rPr>
              <a:t> 2021 </a:t>
            </a:r>
            <a:r>
              <a:rPr lang="en-US" sz="5340" dirty="0" err="1">
                <a:solidFill>
                  <a:srgbClr val="2E2E2A"/>
                </a:solidFill>
                <a:latin typeface="Arial" panose="020B0604020202020204" pitchFamily="34" charset="0"/>
              </a:rPr>
              <a:t>kaikista</a:t>
            </a:r>
            <a:r>
              <a:rPr lang="en-US" sz="5340" dirty="0">
                <a:solidFill>
                  <a:srgbClr val="2E2E2A"/>
                </a:solidFill>
                <a:latin typeface="Arial" panose="020B0604020202020204" pitchFamily="34" charset="0"/>
              </a:rPr>
              <a:t> </a:t>
            </a:r>
            <a:r>
              <a:rPr lang="en-US" sz="5340" dirty="0" err="1">
                <a:solidFill>
                  <a:srgbClr val="2E2E2A"/>
                </a:solidFill>
                <a:latin typeface="Arial" panose="020B0604020202020204" pitchFamily="34" charset="0"/>
              </a:rPr>
              <a:t>toimintakuluista</a:t>
            </a:r>
            <a:r>
              <a:rPr lang="en-US" sz="5340" dirty="0">
                <a:solidFill>
                  <a:srgbClr val="2E2E2A"/>
                </a:solidFill>
                <a:latin typeface="Arial" panose="020B0604020202020204" pitchFamily="34" charset="0"/>
              </a:rPr>
              <a:t> </a:t>
            </a:r>
            <a:r>
              <a:rPr lang="en-US" sz="5340" dirty="0" err="1">
                <a:solidFill>
                  <a:srgbClr val="2E2E2A"/>
                </a:solidFill>
                <a:latin typeface="Arial" panose="020B0604020202020204" pitchFamily="34" charset="0"/>
              </a:rPr>
              <a:t>käytettiin</a:t>
            </a:r>
            <a:r>
              <a:rPr lang="en-US" sz="5340" dirty="0">
                <a:solidFill>
                  <a:srgbClr val="2E2E2A"/>
                </a:solidFill>
                <a:latin typeface="Arial" panose="020B0604020202020204" pitchFamily="34" charset="0"/>
              </a:rPr>
              <a:t> </a:t>
            </a:r>
            <a:r>
              <a:rPr lang="en-US" sz="5340" dirty="0" err="1">
                <a:solidFill>
                  <a:srgbClr val="2E2E2A"/>
                </a:solidFill>
                <a:latin typeface="Arial" panose="020B0604020202020204" pitchFamily="34" charset="0"/>
              </a:rPr>
              <a:t>avustustoimintaan</a:t>
            </a:r>
            <a:r>
              <a:rPr lang="en-US" sz="5340" dirty="0">
                <a:solidFill>
                  <a:srgbClr val="2E2E2A"/>
                </a:solidFill>
                <a:latin typeface="Arial" panose="020B0604020202020204" pitchFamily="34" charset="0"/>
              </a:rPr>
              <a:t> </a:t>
            </a:r>
            <a:r>
              <a:rPr lang="en-US" sz="5340" dirty="0" err="1">
                <a:solidFill>
                  <a:srgbClr val="2E2E2A"/>
                </a:solidFill>
                <a:latin typeface="Arial" panose="020B0604020202020204" pitchFamily="34" charset="0"/>
              </a:rPr>
              <a:t>lähes</a:t>
            </a:r>
            <a:r>
              <a:rPr lang="en-US" sz="5340" dirty="0">
                <a:solidFill>
                  <a:srgbClr val="2E2E2A"/>
                </a:solidFill>
                <a:latin typeface="Arial" panose="020B0604020202020204" pitchFamily="34" charset="0"/>
              </a:rPr>
              <a:t> 90% </a:t>
            </a:r>
          </a:p>
        </p:txBody>
      </p:sp>
      <p:sp>
        <p:nvSpPr>
          <p:cNvPr id="14" name="TextBox 14"/>
          <p:cNvSpPr txBox="1"/>
          <p:nvPr/>
        </p:nvSpPr>
        <p:spPr>
          <a:xfrm>
            <a:off x="11032069" y="7071232"/>
            <a:ext cx="7054415" cy="2409314"/>
          </a:xfrm>
          <a:prstGeom prst="rect">
            <a:avLst/>
          </a:prstGeom>
        </p:spPr>
        <p:txBody>
          <a:bodyPr lIns="0" tIns="0" rIns="0" bIns="0" rtlCol="0" anchor="t">
            <a:spAutoFit/>
          </a:bodyPr>
          <a:lstStyle/>
          <a:p>
            <a:pPr>
              <a:lnSpc>
                <a:spcPts val="4841"/>
              </a:lnSpc>
            </a:pPr>
            <a:r>
              <a:rPr lang="en-US" sz="3458" dirty="0" err="1">
                <a:solidFill>
                  <a:srgbClr val="2E2E2A"/>
                </a:solidFill>
                <a:latin typeface="Arial" panose="020B0604020202020204" pitchFamily="34" charset="0"/>
              </a:rPr>
              <a:t>Tukitoimet</a:t>
            </a:r>
            <a:r>
              <a:rPr lang="en-US" sz="3458" dirty="0">
                <a:solidFill>
                  <a:srgbClr val="2E2E2A"/>
                </a:solidFill>
                <a:latin typeface="Arial" panose="020B0604020202020204" pitchFamily="34" charset="0"/>
              </a:rPr>
              <a:t>, </a:t>
            </a:r>
            <a:r>
              <a:rPr lang="en-US" sz="3458" dirty="0" err="1">
                <a:solidFill>
                  <a:srgbClr val="2E2E2A"/>
                </a:solidFill>
                <a:latin typeface="Arial" panose="020B0604020202020204" pitchFamily="34" charset="0"/>
              </a:rPr>
              <a:t>kuten</a:t>
            </a:r>
            <a:r>
              <a:rPr lang="en-US" sz="3458" dirty="0">
                <a:solidFill>
                  <a:srgbClr val="2E2E2A"/>
                </a:solidFill>
                <a:latin typeface="Arial" panose="020B0604020202020204" pitchFamily="34" charset="0"/>
              </a:rPr>
              <a:t> </a:t>
            </a:r>
            <a:r>
              <a:rPr lang="en-US" sz="3458" dirty="0" err="1">
                <a:solidFill>
                  <a:srgbClr val="2E2E2A"/>
                </a:solidFill>
                <a:latin typeface="Arial" panose="020B0604020202020204" pitchFamily="34" charset="0"/>
              </a:rPr>
              <a:t>työn</a:t>
            </a:r>
            <a:r>
              <a:rPr lang="en-US" sz="3458" dirty="0">
                <a:solidFill>
                  <a:srgbClr val="2E2E2A"/>
                </a:solidFill>
                <a:latin typeface="Arial" panose="020B0604020202020204" pitchFamily="34" charset="0"/>
              </a:rPr>
              <a:t> </a:t>
            </a:r>
            <a:r>
              <a:rPr lang="en-US" sz="3458" dirty="0" err="1">
                <a:solidFill>
                  <a:srgbClr val="2E2E2A"/>
                </a:solidFill>
                <a:latin typeface="Arial" panose="020B0604020202020204" pitchFamily="34" charset="0"/>
              </a:rPr>
              <a:t>laadun</a:t>
            </a:r>
            <a:r>
              <a:rPr lang="en-US" sz="3458" dirty="0">
                <a:solidFill>
                  <a:srgbClr val="2E2E2A"/>
                </a:solidFill>
                <a:latin typeface="Arial" panose="020B0604020202020204" pitchFamily="34" charset="0"/>
              </a:rPr>
              <a:t> </a:t>
            </a:r>
            <a:r>
              <a:rPr lang="en-US" sz="3458" dirty="0" err="1">
                <a:solidFill>
                  <a:srgbClr val="2E2E2A"/>
                </a:solidFill>
                <a:latin typeface="Arial" panose="020B0604020202020204" pitchFamily="34" charset="0"/>
              </a:rPr>
              <a:t>valvominen</a:t>
            </a:r>
            <a:r>
              <a:rPr lang="en-US" sz="3458" dirty="0">
                <a:solidFill>
                  <a:srgbClr val="2E2E2A"/>
                </a:solidFill>
                <a:latin typeface="Arial" panose="020B0604020202020204" pitchFamily="34" charset="0"/>
              </a:rPr>
              <a:t> ja </a:t>
            </a:r>
            <a:r>
              <a:rPr lang="en-US" sz="3458" dirty="0" err="1">
                <a:solidFill>
                  <a:srgbClr val="2E2E2A"/>
                </a:solidFill>
                <a:latin typeface="Arial" panose="020B0604020202020204" pitchFamily="34" charset="0"/>
              </a:rPr>
              <a:t>avun</a:t>
            </a:r>
            <a:r>
              <a:rPr lang="en-US" sz="3458" dirty="0">
                <a:solidFill>
                  <a:srgbClr val="2E2E2A"/>
                </a:solidFill>
                <a:latin typeface="Arial" panose="020B0604020202020204" pitchFamily="34" charset="0"/>
              </a:rPr>
              <a:t> </a:t>
            </a:r>
            <a:r>
              <a:rPr lang="en-US" sz="3458" dirty="0" err="1">
                <a:solidFill>
                  <a:srgbClr val="2E2E2A"/>
                </a:solidFill>
                <a:latin typeface="Arial" panose="020B0604020202020204" pitchFamily="34" charset="0"/>
              </a:rPr>
              <a:t>perille</a:t>
            </a:r>
            <a:r>
              <a:rPr lang="en-US" sz="3458" dirty="0">
                <a:solidFill>
                  <a:srgbClr val="2E2E2A"/>
                </a:solidFill>
                <a:latin typeface="Arial" panose="020B0604020202020204" pitchFamily="34" charset="0"/>
              </a:rPr>
              <a:t> </a:t>
            </a:r>
            <a:r>
              <a:rPr lang="en-US" sz="3458" dirty="0" err="1">
                <a:solidFill>
                  <a:srgbClr val="2E2E2A"/>
                </a:solidFill>
                <a:latin typeface="Arial" panose="020B0604020202020204" pitchFamily="34" charset="0"/>
              </a:rPr>
              <a:t>viemisen</a:t>
            </a:r>
            <a:r>
              <a:rPr lang="en-US" sz="3458" dirty="0">
                <a:solidFill>
                  <a:srgbClr val="2E2E2A"/>
                </a:solidFill>
                <a:latin typeface="Arial" panose="020B0604020202020204" pitchFamily="34" charset="0"/>
              </a:rPr>
              <a:t> </a:t>
            </a:r>
            <a:r>
              <a:rPr lang="en-US" sz="3458" dirty="0" err="1">
                <a:solidFill>
                  <a:srgbClr val="2E2E2A"/>
                </a:solidFill>
                <a:latin typeface="Arial" panose="020B0604020202020204" pitchFamily="34" charset="0"/>
              </a:rPr>
              <a:t>varmentaminen</a:t>
            </a:r>
            <a:r>
              <a:rPr lang="en-US" sz="3458" dirty="0">
                <a:solidFill>
                  <a:srgbClr val="2E2E2A"/>
                </a:solidFill>
                <a:latin typeface="Arial" panose="020B0604020202020204" pitchFamily="34" charset="0"/>
              </a:rPr>
              <a:t> </a:t>
            </a:r>
            <a:r>
              <a:rPr lang="en-US" sz="3458" dirty="0" err="1">
                <a:solidFill>
                  <a:srgbClr val="2E2E2A"/>
                </a:solidFill>
                <a:latin typeface="Arial" panose="020B0604020202020204" pitchFamily="34" charset="0"/>
              </a:rPr>
              <a:t>takaavat</a:t>
            </a:r>
            <a:r>
              <a:rPr lang="en-US" sz="3458" dirty="0">
                <a:solidFill>
                  <a:srgbClr val="2E2E2A"/>
                </a:solidFill>
                <a:latin typeface="Arial" panose="020B0604020202020204" pitchFamily="34" charset="0"/>
              </a:rPr>
              <a:t> </a:t>
            </a:r>
            <a:r>
              <a:rPr lang="en-US" sz="3458" dirty="0" err="1">
                <a:solidFill>
                  <a:srgbClr val="2E2E2A"/>
                </a:solidFill>
                <a:latin typeface="Arial" panose="020B0604020202020204" pitchFamily="34" charset="0"/>
              </a:rPr>
              <a:t>työn</a:t>
            </a:r>
            <a:r>
              <a:rPr lang="en-US" sz="3458" dirty="0">
                <a:solidFill>
                  <a:srgbClr val="2E2E2A"/>
                </a:solidFill>
                <a:latin typeface="Arial" panose="020B0604020202020204" pitchFamily="34" charset="0"/>
              </a:rPr>
              <a:t> </a:t>
            </a:r>
            <a:r>
              <a:rPr lang="en-US" sz="3458" dirty="0" err="1">
                <a:solidFill>
                  <a:srgbClr val="2E2E2A"/>
                </a:solidFill>
                <a:latin typeface="Arial" panose="020B0604020202020204" pitchFamily="34" charset="0"/>
              </a:rPr>
              <a:t>vaikuttavuuden</a:t>
            </a:r>
            <a:r>
              <a:rPr lang="en-US" sz="3458" dirty="0">
                <a:solidFill>
                  <a:srgbClr val="2E2E2A"/>
                </a:solidFill>
                <a:latin typeface="Arial" panose="020B0604020202020204" pitchFamily="34"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43168"/>
            <a:ext cx="18288000" cy="2098001"/>
            <a:chOff x="0" y="0"/>
            <a:chExt cx="4816593" cy="552560"/>
          </a:xfrm>
        </p:grpSpPr>
        <p:sp>
          <p:nvSpPr>
            <p:cNvPr id="3" name="Freeform 3"/>
            <p:cNvSpPr/>
            <p:nvPr/>
          </p:nvSpPr>
          <p:spPr>
            <a:xfrm>
              <a:off x="0" y="0"/>
              <a:ext cx="4816592" cy="552560"/>
            </a:xfrm>
            <a:custGeom>
              <a:avLst/>
              <a:gdLst/>
              <a:ahLst/>
              <a:cxnLst/>
              <a:rect l="l" t="t" r="r" b="b"/>
              <a:pathLst>
                <a:path w="4816592" h="552560">
                  <a:moveTo>
                    <a:pt x="0" y="0"/>
                  </a:moveTo>
                  <a:lnTo>
                    <a:pt x="4816592" y="0"/>
                  </a:lnTo>
                  <a:lnTo>
                    <a:pt x="4816592" y="552560"/>
                  </a:lnTo>
                  <a:lnTo>
                    <a:pt x="0" y="552560"/>
                  </a:lnTo>
                  <a:close/>
                </a:path>
              </a:pathLst>
            </a:custGeom>
            <a:solidFill>
              <a:srgbClr val="064B2A"/>
            </a:solidFill>
          </p:spPr>
        </p:sp>
        <p:sp>
          <p:nvSpPr>
            <p:cNvPr id="4" name="TextBox 4"/>
            <p:cNvSpPr txBox="1"/>
            <p:nvPr/>
          </p:nvSpPr>
          <p:spPr>
            <a:xfrm>
              <a:off x="0" y="0"/>
              <a:ext cx="812800" cy="812800"/>
            </a:xfrm>
            <a:prstGeom prst="rect">
              <a:avLst/>
            </a:prstGeom>
          </p:spPr>
          <p:txBody>
            <a:bodyPr lIns="50800" tIns="50800" rIns="50800" bIns="50800" rtlCol="0" anchor="ctr"/>
            <a:lstStyle/>
            <a:p>
              <a:pPr algn="ctr">
                <a:lnSpc>
                  <a:spcPts val="1962"/>
                </a:lnSpc>
              </a:pPr>
              <a:endParaRPr/>
            </a:p>
          </p:txBody>
        </p:sp>
      </p:grpSp>
      <p:pic>
        <p:nvPicPr>
          <p:cNvPr id="5" name="Picture 5"/>
          <p:cNvPicPr>
            <a:picLocks noChangeAspect="1"/>
          </p:cNvPicPr>
          <p:nvPr/>
        </p:nvPicPr>
        <p:blipFill>
          <a:blip r:embed="rId3"/>
          <a:srcRect/>
          <a:stretch>
            <a:fillRect/>
          </a:stretch>
        </p:blipFill>
        <p:spPr>
          <a:xfrm>
            <a:off x="13455629" y="411293"/>
            <a:ext cx="4415702" cy="1025870"/>
          </a:xfrm>
          <a:prstGeom prst="rect">
            <a:avLst/>
          </a:prstGeom>
        </p:spPr>
      </p:pic>
      <p:sp>
        <p:nvSpPr>
          <p:cNvPr id="6" name="TextBox 6"/>
          <p:cNvSpPr txBox="1"/>
          <p:nvPr/>
        </p:nvSpPr>
        <p:spPr>
          <a:xfrm>
            <a:off x="308162" y="621147"/>
            <a:ext cx="10177908" cy="625213"/>
          </a:xfrm>
          <a:prstGeom prst="rect">
            <a:avLst/>
          </a:prstGeom>
        </p:spPr>
        <p:txBody>
          <a:bodyPr lIns="0" tIns="0" rIns="0" bIns="0" rtlCol="0" anchor="t">
            <a:spAutoFit/>
          </a:bodyPr>
          <a:lstStyle/>
          <a:p>
            <a:pPr algn="l">
              <a:lnSpc>
                <a:spcPts val="4652"/>
              </a:lnSpc>
            </a:pPr>
            <a:r>
              <a:rPr lang="en-US" sz="4229" b="1" dirty="0">
                <a:solidFill>
                  <a:srgbClr val="FDFEFE"/>
                </a:solidFill>
                <a:latin typeface="Arial" panose="020B0604020202020204" pitchFamily="34" charset="0"/>
              </a:rPr>
              <a:t>TEOLOGINEN PERUSTA</a:t>
            </a:r>
          </a:p>
        </p:txBody>
      </p:sp>
      <p:sp>
        <p:nvSpPr>
          <p:cNvPr id="7" name="TextBox 7"/>
          <p:cNvSpPr txBox="1"/>
          <p:nvPr/>
        </p:nvSpPr>
        <p:spPr>
          <a:xfrm>
            <a:off x="8796895" y="4130452"/>
            <a:ext cx="8695947" cy="2885839"/>
          </a:xfrm>
          <a:prstGeom prst="rect">
            <a:avLst/>
          </a:prstGeom>
        </p:spPr>
        <p:txBody>
          <a:bodyPr lIns="0" tIns="0" rIns="0" bIns="0" rtlCol="0" anchor="t">
            <a:spAutoFit/>
          </a:bodyPr>
          <a:lstStyle/>
          <a:p>
            <a:pPr>
              <a:lnSpc>
                <a:spcPts val="5715"/>
              </a:lnSpc>
            </a:pPr>
            <a:r>
              <a:rPr lang="en-US" sz="4082" b="1" dirty="0">
                <a:solidFill>
                  <a:srgbClr val="2E2E2A"/>
                </a:solidFill>
                <a:latin typeface="Arial" panose="020B0604020202020204" pitchFamily="34" charset="0"/>
                <a:cs typeface="Arial" panose="020B0604020202020204" pitchFamily="34" charset="0"/>
              </a:rPr>
              <a:t>“</a:t>
            </a:r>
            <a:r>
              <a:rPr lang="en-US" sz="4082" b="1" dirty="0" err="1">
                <a:solidFill>
                  <a:srgbClr val="2E2E2A"/>
                </a:solidFill>
                <a:latin typeface="Arial" panose="020B0604020202020204" pitchFamily="34" charset="0"/>
                <a:cs typeface="Arial" panose="020B0604020202020204" pitchFamily="34" charset="0"/>
              </a:rPr>
              <a:t>Minun</a:t>
            </a:r>
            <a:r>
              <a:rPr lang="en-US" sz="4082" b="1" dirty="0">
                <a:solidFill>
                  <a:srgbClr val="2E2E2A"/>
                </a:solidFill>
                <a:latin typeface="Arial" panose="020B0604020202020204" pitchFamily="34" charset="0"/>
                <a:cs typeface="Arial" panose="020B0604020202020204" pitchFamily="34" charset="0"/>
              </a:rPr>
              <a:t> </a:t>
            </a:r>
            <a:r>
              <a:rPr lang="en-US" sz="4082" b="1" dirty="0" err="1">
                <a:solidFill>
                  <a:srgbClr val="2E2E2A"/>
                </a:solidFill>
                <a:latin typeface="Arial" panose="020B0604020202020204" pitchFamily="34" charset="0"/>
                <a:cs typeface="Arial" panose="020B0604020202020204" pitchFamily="34" charset="0"/>
              </a:rPr>
              <a:t>tahtoni</a:t>
            </a:r>
            <a:r>
              <a:rPr lang="en-US" sz="4082" b="1" dirty="0">
                <a:solidFill>
                  <a:srgbClr val="2E2E2A"/>
                </a:solidFill>
                <a:latin typeface="Arial" panose="020B0604020202020204" pitchFamily="34" charset="0"/>
                <a:cs typeface="Arial" panose="020B0604020202020204" pitchFamily="34" charset="0"/>
              </a:rPr>
              <a:t> on, </a:t>
            </a:r>
            <a:r>
              <a:rPr lang="en-US" sz="4082" b="1" dirty="0" err="1">
                <a:solidFill>
                  <a:srgbClr val="2E2E2A"/>
                </a:solidFill>
                <a:latin typeface="Arial" panose="020B0604020202020204" pitchFamily="34" charset="0"/>
                <a:cs typeface="Arial" panose="020B0604020202020204" pitchFamily="34" charset="0"/>
              </a:rPr>
              <a:t>että</a:t>
            </a:r>
            <a:r>
              <a:rPr lang="en-US" sz="4082" b="1" dirty="0">
                <a:solidFill>
                  <a:srgbClr val="2E2E2A"/>
                </a:solidFill>
                <a:latin typeface="Arial" panose="020B0604020202020204" pitchFamily="34" charset="0"/>
                <a:cs typeface="Arial" panose="020B0604020202020204" pitchFamily="34" charset="0"/>
              </a:rPr>
              <a:t> </a:t>
            </a:r>
            <a:r>
              <a:rPr lang="en-US" sz="4082" b="1" dirty="0" err="1">
                <a:solidFill>
                  <a:srgbClr val="2E2E2A"/>
                </a:solidFill>
                <a:latin typeface="Arial" panose="020B0604020202020204" pitchFamily="34" charset="0"/>
                <a:cs typeface="Arial" panose="020B0604020202020204" pitchFamily="34" charset="0"/>
              </a:rPr>
              <a:t>te</a:t>
            </a:r>
            <a:r>
              <a:rPr lang="en-US" sz="4082" b="1" dirty="0">
                <a:solidFill>
                  <a:srgbClr val="2E2E2A"/>
                </a:solidFill>
                <a:latin typeface="Arial" panose="020B0604020202020204" pitchFamily="34" charset="0"/>
                <a:cs typeface="Arial" panose="020B0604020202020204" pitchFamily="34" charset="0"/>
              </a:rPr>
              <a:t> </a:t>
            </a:r>
            <a:r>
              <a:rPr lang="en-US" sz="4082" b="1" dirty="0" err="1">
                <a:solidFill>
                  <a:srgbClr val="2E2E2A"/>
                </a:solidFill>
                <a:latin typeface="Arial" panose="020B0604020202020204" pitchFamily="34" charset="0"/>
                <a:cs typeface="Arial" panose="020B0604020202020204" pitchFamily="34" charset="0"/>
              </a:rPr>
              <a:t>lähdette</a:t>
            </a:r>
            <a:r>
              <a:rPr lang="en-US" sz="4082" b="1" dirty="0">
                <a:solidFill>
                  <a:srgbClr val="2E2E2A"/>
                </a:solidFill>
                <a:latin typeface="Arial" panose="020B0604020202020204" pitchFamily="34" charset="0"/>
                <a:cs typeface="Arial" panose="020B0604020202020204" pitchFamily="34" charset="0"/>
              </a:rPr>
              <a:t> </a:t>
            </a:r>
            <a:r>
              <a:rPr lang="en-US" sz="4082" b="1" dirty="0" err="1">
                <a:solidFill>
                  <a:srgbClr val="2E2E2A"/>
                </a:solidFill>
                <a:latin typeface="Arial" panose="020B0604020202020204" pitchFamily="34" charset="0"/>
                <a:cs typeface="Arial" panose="020B0604020202020204" pitchFamily="34" charset="0"/>
              </a:rPr>
              <a:t>liikkeelle</a:t>
            </a:r>
            <a:r>
              <a:rPr lang="en-US" sz="4082" b="1" dirty="0">
                <a:solidFill>
                  <a:srgbClr val="2E2E2A"/>
                </a:solidFill>
                <a:latin typeface="Arial" panose="020B0604020202020204" pitchFamily="34" charset="0"/>
                <a:cs typeface="Arial" panose="020B0604020202020204" pitchFamily="34" charset="0"/>
              </a:rPr>
              <a:t> ja </a:t>
            </a:r>
            <a:r>
              <a:rPr lang="en-US" sz="4082" b="1" dirty="0" err="1">
                <a:solidFill>
                  <a:srgbClr val="2E2E2A"/>
                </a:solidFill>
                <a:latin typeface="Arial" panose="020B0604020202020204" pitchFamily="34" charset="0"/>
                <a:cs typeface="Arial" panose="020B0604020202020204" pitchFamily="34" charset="0"/>
              </a:rPr>
              <a:t>tuotatte</a:t>
            </a:r>
            <a:r>
              <a:rPr lang="en-US" sz="4082" b="1" dirty="0">
                <a:solidFill>
                  <a:srgbClr val="2E2E2A"/>
                </a:solidFill>
                <a:latin typeface="Arial" panose="020B0604020202020204" pitchFamily="34" charset="0"/>
                <a:cs typeface="Arial" panose="020B0604020202020204" pitchFamily="34" charset="0"/>
              </a:rPr>
              <a:t> </a:t>
            </a:r>
            <a:r>
              <a:rPr lang="en-US" sz="4082" b="1" dirty="0" err="1">
                <a:solidFill>
                  <a:srgbClr val="2E2E2A"/>
                </a:solidFill>
                <a:latin typeface="Arial" panose="020B0604020202020204" pitchFamily="34" charset="0"/>
                <a:cs typeface="Arial" panose="020B0604020202020204" pitchFamily="34" charset="0"/>
              </a:rPr>
              <a:t>hedelmää</a:t>
            </a:r>
            <a:r>
              <a:rPr lang="en-US" sz="4082" b="1" dirty="0">
                <a:solidFill>
                  <a:srgbClr val="2E2E2A"/>
                </a:solidFill>
                <a:latin typeface="Arial" panose="020B0604020202020204" pitchFamily="34" charset="0"/>
                <a:cs typeface="Arial" panose="020B0604020202020204" pitchFamily="34" charset="0"/>
              </a:rPr>
              <a:t>, </a:t>
            </a:r>
          </a:p>
          <a:p>
            <a:pPr>
              <a:lnSpc>
                <a:spcPts val="5715"/>
              </a:lnSpc>
            </a:pPr>
            <a:r>
              <a:rPr lang="en-US" sz="4082" b="1" dirty="0" err="1">
                <a:solidFill>
                  <a:srgbClr val="2E2E2A"/>
                </a:solidFill>
                <a:latin typeface="Arial" panose="020B0604020202020204" pitchFamily="34" charset="0"/>
                <a:cs typeface="Arial" panose="020B0604020202020204" pitchFamily="34" charset="0"/>
              </a:rPr>
              <a:t>sitä</a:t>
            </a:r>
            <a:r>
              <a:rPr lang="en-US" sz="4082" b="1" dirty="0">
                <a:solidFill>
                  <a:srgbClr val="2E2E2A"/>
                </a:solidFill>
                <a:latin typeface="Arial" panose="020B0604020202020204" pitchFamily="34" charset="0"/>
                <a:cs typeface="Arial" panose="020B0604020202020204" pitchFamily="34" charset="0"/>
              </a:rPr>
              <a:t> </a:t>
            </a:r>
            <a:r>
              <a:rPr lang="en-US" sz="4082" b="1" dirty="0" err="1">
                <a:solidFill>
                  <a:srgbClr val="2E2E2A"/>
                </a:solidFill>
                <a:latin typeface="Arial" panose="020B0604020202020204" pitchFamily="34" charset="0"/>
                <a:cs typeface="Arial" panose="020B0604020202020204" pitchFamily="34" charset="0"/>
              </a:rPr>
              <a:t>hedelmää</a:t>
            </a:r>
            <a:r>
              <a:rPr lang="en-US" sz="4082" b="1" dirty="0">
                <a:solidFill>
                  <a:srgbClr val="2E2E2A"/>
                </a:solidFill>
                <a:latin typeface="Arial" panose="020B0604020202020204" pitchFamily="34" charset="0"/>
                <a:cs typeface="Arial" panose="020B0604020202020204" pitchFamily="34" charset="0"/>
              </a:rPr>
              <a:t>,  </a:t>
            </a:r>
            <a:r>
              <a:rPr lang="en-US" sz="4082" b="1" dirty="0" err="1">
                <a:solidFill>
                  <a:srgbClr val="2E2E2A"/>
                </a:solidFill>
                <a:latin typeface="Arial" panose="020B0604020202020204" pitchFamily="34" charset="0"/>
                <a:cs typeface="Arial" panose="020B0604020202020204" pitchFamily="34" charset="0"/>
              </a:rPr>
              <a:t>joka</a:t>
            </a:r>
            <a:r>
              <a:rPr lang="en-US" sz="4082" b="1" dirty="0">
                <a:solidFill>
                  <a:srgbClr val="2E2E2A"/>
                </a:solidFill>
                <a:latin typeface="Arial" panose="020B0604020202020204" pitchFamily="34" charset="0"/>
                <a:cs typeface="Arial" panose="020B0604020202020204" pitchFamily="34" charset="0"/>
              </a:rPr>
              <a:t> </a:t>
            </a:r>
            <a:r>
              <a:rPr lang="en-US" sz="4082" b="1" dirty="0" err="1">
                <a:solidFill>
                  <a:srgbClr val="2E2E2A"/>
                </a:solidFill>
                <a:latin typeface="Arial" panose="020B0604020202020204" pitchFamily="34" charset="0"/>
                <a:cs typeface="Arial" panose="020B0604020202020204" pitchFamily="34" charset="0"/>
              </a:rPr>
              <a:t>pysyy</a:t>
            </a:r>
            <a:r>
              <a:rPr lang="en-US" sz="4082" b="1" dirty="0">
                <a:solidFill>
                  <a:srgbClr val="2E2E2A"/>
                </a:solidFill>
                <a:latin typeface="Arial" panose="020B0604020202020204" pitchFamily="34" charset="0"/>
                <a:cs typeface="Arial" panose="020B0604020202020204" pitchFamily="34" charset="0"/>
              </a:rPr>
              <a:t>.”  (Joh.15:16)</a:t>
            </a:r>
          </a:p>
        </p:txBody>
      </p:sp>
      <p:grpSp>
        <p:nvGrpSpPr>
          <p:cNvPr id="8" name="Group 8"/>
          <p:cNvGrpSpPr>
            <a:grpSpLocks noChangeAspect="1"/>
          </p:cNvGrpSpPr>
          <p:nvPr/>
        </p:nvGrpSpPr>
        <p:grpSpPr>
          <a:xfrm>
            <a:off x="775387" y="2413438"/>
            <a:ext cx="7265111" cy="7265082"/>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24310" r="-25835"/>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522</Words>
  <Application>Microsoft Office PowerPoint</Application>
  <PresentationFormat>Custom</PresentationFormat>
  <Paragraphs>71</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Open Sans Extra Bold</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Luottamushenkilöperehdytys</dc:title>
  <cp:lastModifiedBy>Juhana Malme</cp:lastModifiedBy>
  <cp:revision>5</cp:revision>
  <dcterms:created xsi:type="dcterms:W3CDTF">2006-08-16T00:00:00Z</dcterms:created>
  <dcterms:modified xsi:type="dcterms:W3CDTF">2023-02-17T18:02:11Z</dcterms:modified>
  <dc:identifier>DAFYHzV2scY</dc:identifier>
</cp:coreProperties>
</file>